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6"/>
  </p:notesMasterIdLst>
  <p:sldIdLst>
    <p:sldId id="260" r:id="rId3"/>
    <p:sldId id="496" r:id="rId4"/>
    <p:sldId id="498" r:id="rId5"/>
    <p:sldId id="499" r:id="rId6"/>
    <p:sldId id="500" r:id="rId7"/>
    <p:sldId id="501" r:id="rId8"/>
    <p:sldId id="502" r:id="rId9"/>
    <p:sldId id="506" r:id="rId10"/>
    <p:sldId id="261" r:id="rId11"/>
    <p:sldId id="414" r:id="rId12"/>
    <p:sldId id="503" r:id="rId13"/>
    <p:sldId id="504" r:id="rId14"/>
    <p:sldId id="505" r:id="rId15"/>
  </p:sldIdLst>
  <p:sldSz cx="12192000" cy="6858000"/>
  <p:notesSz cx="6858000" cy="9144000"/>
  <p:defaultTextStyle>
    <a:defPPr>
      <a:defRPr lang="en-US"/>
    </a:defPPr>
    <a:lvl1pPr marL="0" algn="l" defTabSz="457179" rtl="0" eaLnBrk="1" latinLnBrk="0" hangingPunct="1">
      <a:defRPr sz="1800" kern="1200">
        <a:solidFill>
          <a:schemeClr val="tx1"/>
        </a:solidFill>
        <a:latin typeface="+mn-lt"/>
        <a:ea typeface="+mn-ea"/>
        <a:cs typeface="+mn-cs"/>
      </a:defRPr>
    </a:lvl1pPr>
    <a:lvl2pPr marL="457179" algn="l" defTabSz="457179" rtl="0" eaLnBrk="1" latinLnBrk="0" hangingPunct="1">
      <a:defRPr sz="1800" kern="1200">
        <a:solidFill>
          <a:schemeClr val="tx1"/>
        </a:solidFill>
        <a:latin typeface="+mn-lt"/>
        <a:ea typeface="+mn-ea"/>
        <a:cs typeface="+mn-cs"/>
      </a:defRPr>
    </a:lvl2pPr>
    <a:lvl3pPr marL="914358" algn="l" defTabSz="457179" rtl="0" eaLnBrk="1" latinLnBrk="0" hangingPunct="1">
      <a:defRPr sz="1800" kern="1200">
        <a:solidFill>
          <a:schemeClr val="tx1"/>
        </a:solidFill>
        <a:latin typeface="+mn-lt"/>
        <a:ea typeface="+mn-ea"/>
        <a:cs typeface="+mn-cs"/>
      </a:defRPr>
    </a:lvl3pPr>
    <a:lvl4pPr marL="1371536" algn="l" defTabSz="457179" rtl="0" eaLnBrk="1" latinLnBrk="0" hangingPunct="1">
      <a:defRPr sz="1800" kern="1200">
        <a:solidFill>
          <a:schemeClr val="tx1"/>
        </a:solidFill>
        <a:latin typeface="+mn-lt"/>
        <a:ea typeface="+mn-ea"/>
        <a:cs typeface="+mn-cs"/>
      </a:defRPr>
    </a:lvl4pPr>
    <a:lvl5pPr marL="1828717" algn="l" defTabSz="457179" rtl="0" eaLnBrk="1" latinLnBrk="0" hangingPunct="1">
      <a:defRPr sz="1800" kern="1200">
        <a:solidFill>
          <a:schemeClr val="tx1"/>
        </a:solidFill>
        <a:latin typeface="+mn-lt"/>
        <a:ea typeface="+mn-ea"/>
        <a:cs typeface="+mn-cs"/>
      </a:defRPr>
    </a:lvl5pPr>
    <a:lvl6pPr marL="2285895" algn="l" defTabSz="457179" rtl="0" eaLnBrk="1" latinLnBrk="0" hangingPunct="1">
      <a:defRPr sz="1800" kern="1200">
        <a:solidFill>
          <a:schemeClr val="tx1"/>
        </a:solidFill>
        <a:latin typeface="+mn-lt"/>
        <a:ea typeface="+mn-ea"/>
        <a:cs typeface="+mn-cs"/>
      </a:defRPr>
    </a:lvl6pPr>
    <a:lvl7pPr marL="2743074" algn="l" defTabSz="457179" rtl="0" eaLnBrk="1" latinLnBrk="0" hangingPunct="1">
      <a:defRPr sz="1800" kern="1200">
        <a:solidFill>
          <a:schemeClr val="tx1"/>
        </a:solidFill>
        <a:latin typeface="+mn-lt"/>
        <a:ea typeface="+mn-ea"/>
        <a:cs typeface="+mn-cs"/>
      </a:defRPr>
    </a:lvl7pPr>
    <a:lvl8pPr marL="3200255" algn="l" defTabSz="457179" rtl="0" eaLnBrk="1" latinLnBrk="0" hangingPunct="1">
      <a:defRPr sz="1800" kern="1200">
        <a:solidFill>
          <a:schemeClr val="tx1"/>
        </a:solidFill>
        <a:latin typeface="+mn-lt"/>
        <a:ea typeface="+mn-ea"/>
        <a:cs typeface="+mn-cs"/>
      </a:defRPr>
    </a:lvl8pPr>
    <a:lvl9pPr marL="3657433" algn="l" defTabSz="45717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E50"/>
    <a:srgbClr val="FAB1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47" autoAdjust="0"/>
    <p:restoredTop sz="94876" autoAdjust="0"/>
  </p:normalViewPr>
  <p:slideViewPr>
    <p:cSldViewPr snapToGrid="0" snapToObjects="1">
      <p:cViewPr varScale="1">
        <p:scale>
          <a:sx n="77" d="100"/>
          <a:sy n="77" d="100"/>
        </p:scale>
        <p:origin x="276" y="78"/>
      </p:cViewPr>
      <p:guideLst>
        <p:guide orient="horz" pos="2160"/>
        <p:guide pos="384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43" d="100"/>
        <a:sy n="43" d="100"/>
      </p:scale>
      <p:origin x="0" y="0"/>
    </p:cViewPr>
  </p:sorterViewPr>
  <p:notesViewPr>
    <p:cSldViewPr snapToGrid="0" snapToObjects="1" showGuides="1">
      <p:cViewPr>
        <p:scale>
          <a:sx n="98" d="100"/>
          <a:sy n="98" d="100"/>
        </p:scale>
        <p:origin x="1914"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son, Anne" userId="ed6213ab-c9b8-43e5-aecb-45a3fbbedc75" providerId="ADAL" clId="{7CF93A1F-A96A-4DF5-9B0D-FC43E2642012}"/>
    <pc:docChg chg="custSel modSld">
      <pc:chgData name="Davidson, Anne" userId="ed6213ab-c9b8-43e5-aecb-45a3fbbedc75" providerId="ADAL" clId="{7CF93A1F-A96A-4DF5-9B0D-FC43E2642012}" dt="2023-07-03T16:27:45.330" v="86" actId="20577"/>
      <pc:docMkLst>
        <pc:docMk/>
      </pc:docMkLst>
      <pc:sldChg chg="modSp mod">
        <pc:chgData name="Davidson, Anne" userId="ed6213ab-c9b8-43e5-aecb-45a3fbbedc75" providerId="ADAL" clId="{7CF93A1F-A96A-4DF5-9B0D-FC43E2642012}" dt="2023-07-03T16:27:45.330" v="86" actId="20577"/>
        <pc:sldMkLst>
          <pc:docMk/>
          <pc:sldMk cId="835975634" sldId="496"/>
        </pc:sldMkLst>
        <pc:spChg chg="mod">
          <ac:chgData name="Davidson, Anne" userId="ed6213ab-c9b8-43e5-aecb-45a3fbbedc75" providerId="ADAL" clId="{7CF93A1F-A96A-4DF5-9B0D-FC43E2642012}" dt="2023-07-03T16:27:45.330" v="86" actId="20577"/>
          <ac:spMkLst>
            <pc:docMk/>
            <pc:sldMk cId="835975634" sldId="496"/>
            <ac:spMk id="3" creationId="{B038821F-A006-6FA0-4905-F4452810D49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9CDE7-B61E-BD40-9481-F1F4B64F3159}" type="datetimeFigureOut">
              <a:rPr lang="en-US" smtClean="0"/>
              <a:t>7/3/2023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9AB08-EB93-3549-BBDC-5D1C9C1B344A}" type="slidenum">
              <a:rPr lang="en-US" smtClean="0"/>
              <a:t>‹#›</a:t>
            </a:fld>
            <a:endParaRPr lang="en-US"/>
          </a:p>
        </p:txBody>
      </p:sp>
    </p:spTree>
    <p:extLst>
      <p:ext uri="{BB962C8B-B14F-4D97-AF65-F5344CB8AC3E}">
        <p14:creationId xmlns:p14="http://schemas.microsoft.com/office/powerpoint/2010/main" val="359986360"/>
      </p:ext>
    </p:extLst>
  </p:cSld>
  <p:clrMap bg1="lt1" tx1="dk1" bg2="lt2" tx2="dk2" accent1="accent1" accent2="accent2" accent3="accent3" accent4="accent4" accent5="accent5" accent6="accent6" hlink="hlink" folHlink="folHlink"/>
  <p:notesStyle>
    <a:lvl1pPr marL="0" algn="l" defTabSz="457179" rtl="0" eaLnBrk="1" latinLnBrk="0" hangingPunct="1">
      <a:defRPr sz="1200" kern="1200">
        <a:solidFill>
          <a:schemeClr val="tx1"/>
        </a:solidFill>
        <a:latin typeface="+mn-lt"/>
        <a:ea typeface="+mn-ea"/>
        <a:cs typeface="+mn-cs"/>
      </a:defRPr>
    </a:lvl1pPr>
    <a:lvl2pPr marL="457179" algn="l" defTabSz="457179" rtl="0" eaLnBrk="1" latinLnBrk="0" hangingPunct="1">
      <a:defRPr sz="1200" kern="1200">
        <a:solidFill>
          <a:schemeClr val="tx1"/>
        </a:solidFill>
        <a:latin typeface="+mn-lt"/>
        <a:ea typeface="+mn-ea"/>
        <a:cs typeface="+mn-cs"/>
      </a:defRPr>
    </a:lvl2pPr>
    <a:lvl3pPr marL="914358" algn="l" defTabSz="457179" rtl="0" eaLnBrk="1" latinLnBrk="0" hangingPunct="1">
      <a:defRPr sz="1200" kern="1200">
        <a:solidFill>
          <a:schemeClr val="tx1"/>
        </a:solidFill>
        <a:latin typeface="+mn-lt"/>
        <a:ea typeface="+mn-ea"/>
        <a:cs typeface="+mn-cs"/>
      </a:defRPr>
    </a:lvl3pPr>
    <a:lvl4pPr marL="1371536" algn="l" defTabSz="457179" rtl="0" eaLnBrk="1" latinLnBrk="0" hangingPunct="1">
      <a:defRPr sz="1200" kern="1200">
        <a:solidFill>
          <a:schemeClr val="tx1"/>
        </a:solidFill>
        <a:latin typeface="+mn-lt"/>
        <a:ea typeface="+mn-ea"/>
        <a:cs typeface="+mn-cs"/>
      </a:defRPr>
    </a:lvl4pPr>
    <a:lvl5pPr marL="1828717" algn="l" defTabSz="457179" rtl="0" eaLnBrk="1" latinLnBrk="0" hangingPunct="1">
      <a:defRPr sz="1200" kern="1200">
        <a:solidFill>
          <a:schemeClr val="tx1"/>
        </a:solidFill>
        <a:latin typeface="+mn-lt"/>
        <a:ea typeface="+mn-ea"/>
        <a:cs typeface="+mn-cs"/>
      </a:defRPr>
    </a:lvl5pPr>
    <a:lvl6pPr marL="2285895" algn="l" defTabSz="457179" rtl="0" eaLnBrk="1" latinLnBrk="0" hangingPunct="1">
      <a:defRPr sz="1200" kern="1200">
        <a:solidFill>
          <a:schemeClr val="tx1"/>
        </a:solidFill>
        <a:latin typeface="+mn-lt"/>
        <a:ea typeface="+mn-ea"/>
        <a:cs typeface="+mn-cs"/>
      </a:defRPr>
    </a:lvl6pPr>
    <a:lvl7pPr marL="2743074" algn="l" defTabSz="457179" rtl="0" eaLnBrk="1" latinLnBrk="0" hangingPunct="1">
      <a:defRPr sz="1200" kern="1200">
        <a:solidFill>
          <a:schemeClr val="tx1"/>
        </a:solidFill>
        <a:latin typeface="+mn-lt"/>
        <a:ea typeface="+mn-ea"/>
        <a:cs typeface="+mn-cs"/>
      </a:defRPr>
    </a:lvl7pPr>
    <a:lvl8pPr marL="3200255" algn="l" defTabSz="457179" rtl="0" eaLnBrk="1" latinLnBrk="0" hangingPunct="1">
      <a:defRPr sz="1200" kern="1200">
        <a:solidFill>
          <a:schemeClr val="tx1"/>
        </a:solidFill>
        <a:latin typeface="+mn-lt"/>
        <a:ea typeface="+mn-ea"/>
        <a:cs typeface="+mn-cs"/>
      </a:defRPr>
    </a:lvl8pPr>
    <a:lvl9pPr marL="3657433" algn="l" defTabSz="45717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a:xfrm>
            <a:off x="381000" y="4162425"/>
            <a:ext cx="6096000" cy="4629150"/>
          </a:xfrm>
        </p:spPr>
        <p:txBody>
          <a:bodyPr/>
          <a:lstStyle/>
          <a:p>
            <a:pPr algn="ctr"/>
            <a:r>
              <a:rPr lang="en-US" b="1" u="sng" dirty="0"/>
              <a:t>F2F Session Plan- Download and Save this Template</a:t>
            </a:r>
          </a:p>
          <a:p>
            <a:r>
              <a:rPr lang="en-US" dirty="0"/>
              <a:t>Reuse as an editable template for Course Presentations - Design course sessions that embed evidence-based instructional practices based on research on the science of teaching &amp; learning. </a:t>
            </a:r>
          </a:p>
          <a:p>
            <a:endParaRPr lang="en-US" dirty="0"/>
          </a:p>
          <a:p>
            <a:r>
              <a:rPr lang="en-US" dirty="0"/>
              <a:t>All slides in this deck are editable. Adapted to suit your course, content and instructional goals.</a:t>
            </a:r>
          </a:p>
          <a:p>
            <a:r>
              <a:rPr lang="en-US" dirty="0"/>
              <a:t>Slides provided include suggestions to support easy implementation of instructional practices that are shown to support student learning effectively.</a:t>
            </a:r>
          </a:p>
          <a:p>
            <a:endParaRPr lang="en-US" dirty="0"/>
          </a:p>
          <a:p>
            <a:r>
              <a:rPr lang="en-US" b="1" u="sng" dirty="0"/>
              <a:t>Integrated Best Practices</a:t>
            </a:r>
            <a:r>
              <a:rPr lang="en-US" dirty="0"/>
              <a:t>:</a:t>
            </a:r>
          </a:p>
          <a:p>
            <a:pPr marL="171450" indent="-171450">
              <a:buFont typeface="Arial" panose="020B0604020202020204" pitchFamily="34" charset="0"/>
              <a:buChar char="•"/>
            </a:pPr>
            <a:r>
              <a:rPr lang="en-US" b="1" dirty="0"/>
              <a:t>Slides</a:t>
            </a:r>
            <a:r>
              <a:rPr lang="en-US" dirty="0"/>
              <a:t>- Minimize Text, Balance with Visual Cues, Graphic Representations, Photos….</a:t>
            </a:r>
          </a:p>
          <a:p>
            <a:pPr marL="171450" indent="-171450">
              <a:buFont typeface="Arial" panose="020B0604020202020204" pitchFamily="34" charset="0"/>
              <a:buChar char="•"/>
            </a:pPr>
            <a:r>
              <a:rPr lang="en-US" b="1" dirty="0"/>
              <a:t>Building Interactive Learning Community</a:t>
            </a:r>
            <a:r>
              <a:rPr lang="en-US" dirty="0"/>
              <a:t>- Engaging Learner-to-Learner Activities and Discussions to Extend/Deepen Understanding</a:t>
            </a:r>
          </a:p>
          <a:p>
            <a:pPr marL="171450" indent="-171450">
              <a:buFont typeface="Arial" panose="020B0604020202020204" pitchFamily="34" charset="0"/>
              <a:buChar char="•"/>
            </a:pPr>
            <a:r>
              <a:rPr lang="en-US" b="1" dirty="0"/>
              <a:t>Preview &amp; Activate Prior Knowledge</a:t>
            </a:r>
            <a:r>
              <a:rPr lang="en-US" dirty="0"/>
              <a:t>- Introduce Learning Objective and Agenda to Scaffold </a:t>
            </a:r>
          </a:p>
          <a:p>
            <a:pPr marL="171450" indent="-171450">
              <a:buFont typeface="Arial" panose="020B0604020202020204" pitchFamily="34" charset="0"/>
              <a:buChar char="•"/>
            </a:pPr>
            <a:r>
              <a:rPr lang="en-US" dirty="0"/>
              <a:t>Thinking and Connections to Prior Learning</a:t>
            </a:r>
            <a:endParaRPr lang="en-US" b="1" dirty="0"/>
          </a:p>
          <a:p>
            <a:pPr marL="171450" indent="-171450">
              <a:buFont typeface="Arial" panose="020B0604020202020204" pitchFamily="34" charset="0"/>
              <a:buChar char="•"/>
            </a:pPr>
            <a:r>
              <a:rPr lang="en-US" b="1" i="1" dirty="0"/>
              <a:t>Mini</a:t>
            </a:r>
            <a:r>
              <a:rPr lang="en-US" b="1" dirty="0"/>
              <a:t>-Lecture</a:t>
            </a:r>
            <a:r>
              <a:rPr lang="en-US" dirty="0"/>
              <a:t>- BRIEFLY Introduce or Expand on Concepts or Ideas with clear examples. </a:t>
            </a:r>
          </a:p>
          <a:p>
            <a:pPr marL="628640" lvl="1" indent="-171450">
              <a:buFont typeface="Arial" panose="020B0604020202020204" pitchFamily="34" charset="0"/>
              <a:buChar char="•"/>
            </a:pPr>
            <a:r>
              <a:rPr lang="en-US" dirty="0"/>
              <a:t>Goal: “Instructor Talk” = limit to 5-10 minutes at a time </a:t>
            </a:r>
          </a:p>
          <a:p>
            <a:pPr marL="171450" indent="-171450">
              <a:buFont typeface="Arial" panose="020B0604020202020204" pitchFamily="34" charset="0"/>
              <a:buChar char="•"/>
            </a:pPr>
            <a:r>
              <a:rPr lang="en-US" b="1" dirty="0"/>
              <a:t>Interactive Engagement</a:t>
            </a:r>
            <a:r>
              <a:rPr lang="en-US" dirty="0"/>
              <a:t>- After a mini-lecture, provide students with an activity to, practice and/or apply the concept presented. </a:t>
            </a:r>
          </a:p>
          <a:p>
            <a:pPr marL="171450" indent="-171450">
              <a:buFont typeface="Arial" panose="020B0604020202020204" pitchFamily="34" charset="0"/>
              <a:buChar char="•"/>
            </a:pPr>
            <a:r>
              <a:rPr lang="en-US" b="1" dirty="0"/>
              <a:t>Review &amp; Wrap-up</a:t>
            </a:r>
            <a:r>
              <a:rPr lang="en-US" dirty="0"/>
              <a:t>- Remind students of key learnings they should take-away from the session, and what they should be preparing for in next session(s)</a:t>
            </a:r>
          </a:p>
          <a:p>
            <a:pPr marL="171450" marR="0" lvl="0" indent="-171450" algn="l" defTabSz="4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Formative Assessment</a:t>
            </a:r>
            <a:r>
              <a:rPr lang="en-US" dirty="0"/>
              <a:t>- Gather evidence of student learning during session to plan responsive teaching practices: clarification, expansion or extra support to deliver in next session. </a:t>
            </a:r>
            <a:r>
              <a:rPr lang="en-US" b="1" dirty="0"/>
              <a:t>Exit Tickets</a:t>
            </a:r>
            <a:r>
              <a:rPr lang="en-US" dirty="0"/>
              <a:t>- Structured Self-Assessment Reflecting on Learning (i.e., short written task, doable in last 5 minutes of class, returned before leaving, credit for completion; can be reviewed by instructor in 5-10 minutes to gather data about concepts students understood and clarification or supports students still need)</a:t>
            </a:r>
          </a:p>
          <a:p>
            <a:pPr marL="171450" indent="-171450">
              <a:buFont typeface="Arial" panose="020B0604020202020204" pitchFamily="34" charset="0"/>
              <a:buChar char="•"/>
            </a:pPr>
            <a:endParaRPr lang="en-US" dirty="0"/>
          </a:p>
          <a:p>
            <a:pPr marL="1085831" lvl="2" indent="-171450">
              <a:buFont typeface="Arial" panose="020B0604020202020204" pitchFamily="34" charset="0"/>
              <a:buChar char="•"/>
            </a:pPr>
            <a:endParaRPr lang="en-US" dirty="0"/>
          </a:p>
          <a:p>
            <a:pPr marL="914381" lvl="2"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10"/>
          </p:nvPr>
        </p:nvSpPr>
        <p:spPr/>
        <p:txBody>
          <a:bodyPr/>
          <a:lstStyle/>
          <a:p>
            <a:fld id="{0C59AB08-EB93-3549-BBDC-5D1C9C1B344A}" type="slidenum">
              <a:rPr lang="en-US" smtClean="0"/>
              <a:t>1</a:t>
            </a:fld>
            <a:endParaRPr lang="en-US" dirty="0"/>
          </a:p>
        </p:txBody>
      </p:sp>
    </p:spTree>
    <p:extLst>
      <p:ext uri="{BB962C8B-B14F-4D97-AF65-F5344CB8AC3E}">
        <p14:creationId xmlns:p14="http://schemas.microsoft.com/office/powerpoint/2010/main" val="2945272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Exit Ticket Example 1- 3-2-1 on Ideas &amp; Questions</a:t>
            </a:r>
          </a:p>
        </p:txBody>
      </p:sp>
      <p:sp>
        <p:nvSpPr>
          <p:cNvPr id="4" name="Slide Number Placeholder 3"/>
          <p:cNvSpPr>
            <a:spLocks noGrp="1"/>
          </p:cNvSpPr>
          <p:nvPr>
            <p:ph type="sldNum" sz="quarter" idx="5"/>
          </p:nvPr>
        </p:nvSpPr>
        <p:spPr/>
        <p:txBody>
          <a:bodyPr/>
          <a:lstStyle/>
          <a:p>
            <a:fld id="{0C59AB08-EB93-3549-BBDC-5D1C9C1B344A}" type="slidenum">
              <a:rPr lang="en-US" smtClean="0"/>
              <a:t>10</a:t>
            </a:fld>
            <a:endParaRPr lang="en-US"/>
          </a:p>
        </p:txBody>
      </p:sp>
    </p:spTree>
    <p:extLst>
      <p:ext uri="{BB962C8B-B14F-4D97-AF65-F5344CB8AC3E}">
        <p14:creationId xmlns:p14="http://schemas.microsoft.com/office/powerpoint/2010/main" val="2482493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Exit Ticket Example 2- 3-2-1 on Terms, Ideas &amp; Confusion</a:t>
            </a:r>
          </a:p>
        </p:txBody>
      </p:sp>
      <p:sp>
        <p:nvSpPr>
          <p:cNvPr id="4" name="Slide Number Placeholder 3"/>
          <p:cNvSpPr>
            <a:spLocks noGrp="1"/>
          </p:cNvSpPr>
          <p:nvPr>
            <p:ph type="sldNum" sz="quarter" idx="5"/>
          </p:nvPr>
        </p:nvSpPr>
        <p:spPr/>
        <p:txBody>
          <a:bodyPr/>
          <a:lstStyle/>
          <a:p>
            <a:fld id="{0C59AB08-EB93-3549-BBDC-5D1C9C1B344A}" type="slidenum">
              <a:rPr lang="en-US" smtClean="0"/>
              <a:t>11</a:t>
            </a:fld>
            <a:endParaRPr lang="en-US"/>
          </a:p>
        </p:txBody>
      </p:sp>
    </p:spTree>
    <p:extLst>
      <p:ext uri="{BB962C8B-B14F-4D97-AF65-F5344CB8AC3E}">
        <p14:creationId xmlns:p14="http://schemas.microsoft.com/office/powerpoint/2010/main" val="623811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Exit Ticket Example 3- Helpful Activity, Request, Reflection</a:t>
            </a:r>
          </a:p>
        </p:txBody>
      </p:sp>
      <p:sp>
        <p:nvSpPr>
          <p:cNvPr id="4" name="Slide Number Placeholder 3"/>
          <p:cNvSpPr>
            <a:spLocks noGrp="1"/>
          </p:cNvSpPr>
          <p:nvPr>
            <p:ph type="sldNum" sz="quarter" idx="5"/>
          </p:nvPr>
        </p:nvSpPr>
        <p:spPr/>
        <p:txBody>
          <a:bodyPr/>
          <a:lstStyle/>
          <a:p>
            <a:fld id="{0C59AB08-EB93-3549-BBDC-5D1C9C1B344A}" type="slidenum">
              <a:rPr lang="en-US" smtClean="0"/>
              <a:t>12</a:t>
            </a:fld>
            <a:endParaRPr lang="en-US"/>
          </a:p>
        </p:txBody>
      </p:sp>
    </p:spTree>
    <p:extLst>
      <p:ext uri="{BB962C8B-B14F-4D97-AF65-F5344CB8AC3E}">
        <p14:creationId xmlns:p14="http://schemas.microsoft.com/office/powerpoint/2010/main" val="1114555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Exit Ticket Example 4- Group Exit Ticket</a:t>
            </a:r>
          </a:p>
        </p:txBody>
      </p:sp>
      <p:sp>
        <p:nvSpPr>
          <p:cNvPr id="4" name="Slide Number Placeholder 3"/>
          <p:cNvSpPr>
            <a:spLocks noGrp="1"/>
          </p:cNvSpPr>
          <p:nvPr>
            <p:ph type="sldNum" sz="quarter" idx="5"/>
          </p:nvPr>
        </p:nvSpPr>
        <p:spPr/>
        <p:txBody>
          <a:bodyPr/>
          <a:lstStyle/>
          <a:p>
            <a:fld id="{0C59AB08-EB93-3549-BBDC-5D1C9C1B344A}" type="slidenum">
              <a:rPr lang="en-US" smtClean="0"/>
              <a:t>13</a:t>
            </a:fld>
            <a:endParaRPr lang="en-US"/>
          </a:p>
        </p:txBody>
      </p:sp>
    </p:spTree>
    <p:extLst>
      <p:ext uri="{BB962C8B-B14F-4D97-AF65-F5344CB8AC3E}">
        <p14:creationId xmlns:p14="http://schemas.microsoft.com/office/powerpoint/2010/main" val="672705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Ice Breakers and Do Now Activities can be presented as students enter and get settled in the room.</a:t>
            </a:r>
          </a:p>
          <a:p>
            <a:endParaRPr lang="en-US" dirty="0"/>
          </a:p>
          <a:p>
            <a:pPr marL="0" marR="0" lvl="0" indent="0" algn="l" defTabSz="457179" rtl="0" eaLnBrk="1" fontAlgn="auto" latinLnBrk="0" hangingPunct="1">
              <a:lnSpc>
                <a:spcPct val="100000"/>
              </a:lnSpc>
              <a:spcBef>
                <a:spcPts val="0"/>
              </a:spcBef>
              <a:spcAft>
                <a:spcPts val="0"/>
              </a:spcAft>
              <a:buClrTx/>
              <a:buSzTx/>
              <a:buFontTx/>
              <a:buNone/>
              <a:tabLst/>
              <a:defRPr/>
            </a:pPr>
            <a:r>
              <a:rPr lang="en-US" dirty="0"/>
              <a:t>These activities provide multiple benefits for students and instructors, for example:</a:t>
            </a:r>
          </a:p>
          <a:p>
            <a:pPr marL="171450" marR="0" lvl="0" indent="-171450" algn="l" defTabSz="457179" rtl="0" eaLnBrk="1" fontAlgn="auto" latinLnBrk="0" hangingPunct="1">
              <a:lnSpc>
                <a:spcPct val="100000"/>
              </a:lnSpc>
              <a:spcBef>
                <a:spcPts val="0"/>
              </a:spcBef>
              <a:spcAft>
                <a:spcPts val="0"/>
              </a:spcAft>
              <a:buClrTx/>
              <a:buSzTx/>
              <a:buFontTx/>
              <a:buChar char="-"/>
              <a:tabLst/>
              <a:defRPr/>
            </a:pPr>
            <a:r>
              <a:rPr lang="en-US" dirty="0"/>
              <a:t>a structured transition into class, by scaffolding student thinking to re-focus on the current course concepts</a:t>
            </a:r>
          </a:p>
          <a:p>
            <a:pPr marL="171450" marR="0" lvl="0" indent="-171450" algn="l" defTabSz="457179" rtl="0" eaLnBrk="1" fontAlgn="auto" latinLnBrk="0" hangingPunct="1">
              <a:lnSpc>
                <a:spcPct val="100000"/>
              </a:lnSpc>
              <a:spcBef>
                <a:spcPts val="0"/>
              </a:spcBef>
              <a:spcAft>
                <a:spcPts val="0"/>
              </a:spcAft>
              <a:buClrTx/>
              <a:buSzTx/>
              <a:buFontTx/>
              <a:buChar char="-"/>
              <a:tabLst/>
              <a:defRPr/>
            </a:pPr>
            <a:r>
              <a:rPr lang="en-US" dirty="0"/>
              <a:t>a brief opportunity for students to engage and build familiarity/comfort interacting with peers</a:t>
            </a:r>
          </a:p>
          <a:p>
            <a:pPr marL="171450" marR="0" lvl="0" indent="-171450" algn="l" defTabSz="457179" rtl="0" eaLnBrk="1" fontAlgn="auto" latinLnBrk="0" hangingPunct="1">
              <a:lnSpc>
                <a:spcPct val="100000"/>
              </a:lnSpc>
              <a:spcBef>
                <a:spcPts val="0"/>
              </a:spcBef>
              <a:spcAft>
                <a:spcPts val="0"/>
              </a:spcAft>
              <a:buClrTx/>
              <a:buSzTx/>
              <a:buFontTx/>
              <a:buChar char="-"/>
              <a:tabLst/>
              <a:defRPr/>
            </a:pPr>
            <a:r>
              <a:rPr lang="en-US" dirty="0"/>
              <a:t>a scaffolded opportunity to develop connections between new concepts and prior learning, which leads to deeper comprehension and retention of new knowledge</a:t>
            </a:r>
          </a:p>
          <a:p>
            <a:pPr marL="171450" marR="0" lvl="0" indent="-171450" algn="l" defTabSz="457179" rtl="0" eaLnBrk="1" fontAlgn="auto" latinLnBrk="0" hangingPunct="1">
              <a:lnSpc>
                <a:spcPct val="100000"/>
              </a:lnSpc>
              <a:spcBef>
                <a:spcPts val="0"/>
              </a:spcBef>
              <a:spcAft>
                <a:spcPts val="0"/>
              </a:spcAft>
              <a:buClrTx/>
              <a:buSzTx/>
              <a:buFontTx/>
              <a:buChar char="-"/>
              <a:tabLst/>
              <a:defRPr/>
            </a:pPr>
            <a:endParaRPr lang="en-US" dirty="0"/>
          </a:p>
          <a:p>
            <a:pPr marL="0" marR="0" lvl="0" indent="0" algn="l" defTabSz="457179" rtl="0" eaLnBrk="1" fontAlgn="auto" latinLnBrk="0" hangingPunct="1">
              <a:lnSpc>
                <a:spcPct val="100000"/>
              </a:lnSpc>
              <a:spcBef>
                <a:spcPts val="0"/>
              </a:spcBef>
              <a:spcAft>
                <a:spcPts val="0"/>
              </a:spcAft>
              <a:buClrTx/>
              <a:buSzTx/>
              <a:buFontTx/>
              <a:buNone/>
              <a:tabLst/>
              <a:defRPr/>
            </a:pPr>
            <a:r>
              <a:rPr lang="en-US" dirty="0"/>
              <a:t>This Ice Break is designed to be presented during the first week of class, to begin building a supportive learning community among students, in which all feel welcome to engage each other to learn the course concepts.</a:t>
            </a:r>
          </a:p>
          <a:p>
            <a:pPr marL="0" marR="0" lvl="0" indent="0" algn="l" defTabSz="457179"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179" rtl="0" eaLnBrk="1" fontAlgn="auto" latinLnBrk="0" hangingPunct="1">
              <a:lnSpc>
                <a:spcPct val="100000"/>
              </a:lnSpc>
              <a:spcBef>
                <a:spcPts val="0"/>
              </a:spcBef>
              <a:spcAft>
                <a:spcPts val="0"/>
              </a:spcAft>
              <a:buClrTx/>
              <a:buSzTx/>
              <a:buFontTx/>
              <a:buNone/>
              <a:tabLst/>
              <a:defRPr/>
            </a:pPr>
            <a:r>
              <a:rPr lang="en-US" dirty="0"/>
              <a:t>When ready, this Ice Breaker and the Do Now activity on the following slide can be edited and adjusted as appropriate for your class.  </a:t>
            </a:r>
          </a:p>
          <a:p>
            <a:r>
              <a:rPr lang="en-US" dirty="0"/>
              <a:t> </a:t>
            </a:r>
          </a:p>
        </p:txBody>
      </p:sp>
      <p:sp>
        <p:nvSpPr>
          <p:cNvPr id="4" name="Slide Number Placeholder 3"/>
          <p:cNvSpPr>
            <a:spLocks noGrp="1"/>
          </p:cNvSpPr>
          <p:nvPr>
            <p:ph type="sldNum" sz="quarter" idx="5"/>
          </p:nvPr>
        </p:nvSpPr>
        <p:spPr/>
        <p:txBody>
          <a:bodyPr/>
          <a:lstStyle/>
          <a:p>
            <a:fld id="{0C59AB08-EB93-3549-BBDC-5D1C9C1B344A}" type="slidenum">
              <a:rPr lang="en-US" smtClean="0"/>
              <a:t>2</a:t>
            </a:fld>
            <a:endParaRPr lang="en-US"/>
          </a:p>
        </p:txBody>
      </p:sp>
    </p:spTree>
    <p:extLst>
      <p:ext uri="{BB962C8B-B14F-4D97-AF65-F5344CB8AC3E}">
        <p14:creationId xmlns:p14="http://schemas.microsoft.com/office/powerpoint/2010/main" val="3952443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61" indent="-171450">
              <a:buFont typeface="Arial" panose="020B0604020202020204" pitchFamily="34" charset="0"/>
              <a:buChar char="•"/>
            </a:pPr>
            <a:r>
              <a:rPr lang="en-US" dirty="0"/>
              <a:t>Simple Activity Suggestions: </a:t>
            </a:r>
          </a:p>
          <a:p>
            <a:pPr marL="628652" lvl="1" indent="-171450">
              <a:buFont typeface="Arial" panose="020B0604020202020204" pitchFamily="34" charset="0"/>
              <a:buChar char="•"/>
            </a:pPr>
            <a:r>
              <a:rPr lang="en-US" b="1" dirty="0"/>
              <a:t>Turn &amp; Talk </a:t>
            </a:r>
            <a:r>
              <a:rPr lang="en-US" dirty="0"/>
              <a:t>= Student-Student Discussions (e.g., 1:1 with a neighbor or partner)</a:t>
            </a:r>
          </a:p>
          <a:p>
            <a:pPr marL="628652" lvl="1" indent="-171450">
              <a:buFont typeface="Arial" panose="020B0604020202020204" pitchFamily="34" charset="0"/>
              <a:buChar char="•"/>
            </a:pPr>
            <a:r>
              <a:rPr lang="en-US" b="1" dirty="0"/>
              <a:t>Group Discussions </a:t>
            </a:r>
            <a:r>
              <a:rPr lang="en-US" dirty="0"/>
              <a:t>= Student Discussions (e.g., small group or Table Group)</a:t>
            </a:r>
          </a:p>
          <a:p>
            <a:pPr marL="628652" lvl="1" indent="-171450">
              <a:buFont typeface="Arial" panose="020B0604020202020204" pitchFamily="34" charset="0"/>
              <a:buChar char="•"/>
            </a:pPr>
            <a:r>
              <a:rPr lang="en-US" b="1" dirty="0"/>
              <a:t>Structured Activity or Tasks </a:t>
            </a:r>
            <a:r>
              <a:rPr lang="en-US" dirty="0"/>
              <a:t>= Activity or Task extending beyond simple discussion (e.g., Jigsaw Activity, Quick Write, Exit Tickets, Self-Assessment…)</a:t>
            </a:r>
          </a:p>
          <a:p>
            <a:pPr marL="628652" lvl="1" indent="-171450">
              <a:buFont typeface="Arial" panose="020B0604020202020204" pitchFamily="34" charset="0"/>
              <a:buChar char="•"/>
            </a:pPr>
            <a:r>
              <a:rPr lang="en-US" b="1" dirty="0"/>
              <a:t>Interactive Task within Larger Product </a:t>
            </a:r>
            <a:r>
              <a:rPr lang="en-US" dirty="0"/>
              <a:t>(e.g., Group Goal Setting or Collaboration Plan for Project, Peer Feedback for Revisions…)</a:t>
            </a:r>
          </a:p>
          <a:p>
            <a:endParaRPr lang="en-US" dirty="0"/>
          </a:p>
        </p:txBody>
      </p:sp>
      <p:sp>
        <p:nvSpPr>
          <p:cNvPr id="4" name="Slide Number Placeholder 3"/>
          <p:cNvSpPr>
            <a:spLocks noGrp="1"/>
          </p:cNvSpPr>
          <p:nvPr>
            <p:ph type="sldNum" sz="quarter" idx="5"/>
          </p:nvPr>
        </p:nvSpPr>
        <p:spPr/>
        <p:txBody>
          <a:bodyPr/>
          <a:lstStyle/>
          <a:p>
            <a:fld id="{0C59AB08-EB93-3549-BBDC-5D1C9C1B344A}" type="slidenum">
              <a:rPr lang="en-US" smtClean="0"/>
              <a:t>3</a:t>
            </a:fld>
            <a:endParaRPr lang="en-US"/>
          </a:p>
        </p:txBody>
      </p:sp>
    </p:spTree>
    <p:extLst>
      <p:ext uri="{BB962C8B-B14F-4D97-AF65-F5344CB8AC3E}">
        <p14:creationId xmlns:p14="http://schemas.microsoft.com/office/powerpoint/2010/main" val="1091116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Edit to match your course.</a:t>
            </a:r>
          </a:p>
          <a:p>
            <a:endParaRPr lang="en-US" dirty="0"/>
          </a:p>
          <a:p>
            <a:r>
              <a:rPr lang="en-US" dirty="0"/>
              <a:t>Lesson Objectives can be copied directly out the course schedule in your syllabus. It is important to present to students, to help them focus on the key learning outcomes to focus on during the session.</a:t>
            </a:r>
          </a:p>
          <a:p>
            <a:endParaRPr lang="en-US" dirty="0"/>
          </a:p>
          <a:p>
            <a:r>
              <a:rPr lang="en-US" dirty="0"/>
              <a:t>Note- times given here are general suggestions, but can be adjusted as needed. This basic 3-topic structure, with brief Pre &amp; Wrap-Up Activities, is an appropriate guideline for a 75 minute class sessions. </a:t>
            </a:r>
          </a:p>
          <a:p>
            <a:endParaRPr lang="en-US" dirty="0"/>
          </a:p>
          <a:p>
            <a:r>
              <a:rPr lang="en-US" dirty="0"/>
              <a:t>One 20-minute topic, provides time for a 5-10 minute mini-lecture to deliver content, and 10-15 minutes of student interactive practice and application in an engaging activity.</a:t>
            </a:r>
          </a:p>
          <a:p>
            <a:endParaRPr lang="en-US" dirty="0"/>
          </a:p>
          <a:p>
            <a:r>
              <a:rPr lang="en-US" dirty="0"/>
              <a:t>Adjust as appropriate for shorter or longer classes. </a:t>
            </a:r>
          </a:p>
        </p:txBody>
      </p:sp>
      <p:sp>
        <p:nvSpPr>
          <p:cNvPr id="4" name="Slide Number Placeholder 3"/>
          <p:cNvSpPr>
            <a:spLocks noGrp="1"/>
          </p:cNvSpPr>
          <p:nvPr>
            <p:ph type="sldNum" sz="quarter" idx="5"/>
          </p:nvPr>
        </p:nvSpPr>
        <p:spPr/>
        <p:txBody>
          <a:bodyPr/>
          <a:lstStyle/>
          <a:p>
            <a:fld id="{0C59AB08-EB93-3549-BBDC-5D1C9C1B344A}" type="slidenum">
              <a:rPr lang="en-US" smtClean="0"/>
              <a:t>4</a:t>
            </a:fld>
            <a:endParaRPr lang="en-US"/>
          </a:p>
        </p:txBody>
      </p:sp>
    </p:spTree>
    <p:extLst>
      <p:ext uri="{BB962C8B-B14F-4D97-AF65-F5344CB8AC3E}">
        <p14:creationId xmlns:p14="http://schemas.microsoft.com/office/powerpoint/2010/main" val="2688931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Activity for Beginning of Term - Do not use the QR code in this template. Replace it with the QR code, or bit.ly link students need for your selected tool.</a:t>
            </a:r>
          </a:p>
          <a:p>
            <a:endParaRPr lang="en-US" dirty="0"/>
          </a:p>
          <a:p>
            <a:r>
              <a:rPr lang="en-US" dirty="0"/>
              <a:t>This slide is text heavy, to provide content needed for 20-minute portion of class on this activity.</a:t>
            </a:r>
          </a:p>
          <a:p>
            <a:pPr marL="228600" indent="-228600">
              <a:buAutoNum type="arabicParenR"/>
            </a:pPr>
            <a:r>
              <a:rPr lang="en-US" dirty="0"/>
              <a:t>short introduction for mini-lecture, </a:t>
            </a:r>
          </a:p>
          <a:p>
            <a:pPr marL="228600" indent="-228600">
              <a:buAutoNum type="arabicParenR"/>
            </a:pPr>
            <a:r>
              <a:rPr lang="en-US" dirty="0"/>
              <a:t>visual support as reference to reinforce understanding</a:t>
            </a:r>
          </a:p>
          <a:p>
            <a:pPr marL="228600" indent="-228600">
              <a:buAutoNum type="arabicParenR"/>
            </a:pPr>
            <a:r>
              <a:rPr lang="en-US" dirty="0"/>
              <a:t>Focus/Topic/Prompt for Student Activities </a:t>
            </a:r>
          </a:p>
          <a:p>
            <a:pPr marL="228600" indent="-228600">
              <a:buAutoNum type="arabicParenR"/>
            </a:pPr>
            <a:r>
              <a:rPr lang="en-US" dirty="0"/>
              <a:t>Student Directions on How to Complete the Task within the Activity</a:t>
            </a:r>
          </a:p>
          <a:p>
            <a:pPr marL="228600" indent="-228600">
              <a:buAutoNum type="arabicParenR"/>
            </a:pPr>
            <a:endParaRPr lang="en-US" dirty="0"/>
          </a:p>
          <a:p>
            <a:r>
              <a:rPr lang="en-US" dirty="0"/>
              <a:t>Most slides can/should include as little text as possible to support the activity</a:t>
            </a:r>
          </a:p>
        </p:txBody>
      </p:sp>
      <p:sp>
        <p:nvSpPr>
          <p:cNvPr id="4" name="Slide Number Placeholder 3"/>
          <p:cNvSpPr>
            <a:spLocks noGrp="1"/>
          </p:cNvSpPr>
          <p:nvPr>
            <p:ph type="sldNum" sz="quarter" idx="5"/>
          </p:nvPr>
        </p:nvSpPr>
        <p:spPr/>
        <p:txBody>
          <a:bodyPr/>
          <a:lstStyle/>
          <a:p>
            <a:fld id="{0C59AB08-EB93-3549-BBDC-5D1C9C1B344A}" type="slidenum">
              <a:rPr lang="en-US" smtClean="0"/>
              <a:t>5</a:t>
            </a:fld>
            <a:endParaRPr lang="en-US"/>
          </a:p>
        </p:txBody>
      </p:sp>
    </p:spTree>
    <p:extLst>
      <p:ext uri="{BB962C8B-B14F-4D97-AF65-F5344CB8AC3E}">
        <p14:creationId xmlns:p14="http://schemas.microsoft.com/office/powerpoint/2010/main" val="2355799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 practice &amp; apply activity that can be done during the first week of class.</a:t>
            </a:r>
          </a:p>
          <a:p>
            <a:endParaRPr lang="en-US" dirty="0"/>
          </a:p>
          <a:p>
            <a:pPr marL="0" marR="0" lvl="0" indent="0" algn="l" defTabSz="457179" rtl="0" eaLnBrk="1" fontAlgn="auto" latinLnBrk="0" hangingPunct="1">
              <a:lnSpc>
                <a:spcPct val="100000"/>
              </a:lnSpc>
              <a:spcBef>
                <a:spcPts val="0"/>
              </a:spcBef>
              <a:spcAft>
                <a:spcPts val="0"/>
              </a:spcAft>
              <a:buClrTx/>
              <a:buSzTx/>
              <a:buFontTx/>
              <a:buNone/>
              <a:tabLst/>
              <a:defRPr/>
            </a:pPr>
            <a:r>
              <a:rPr lang="en-US" dirty="0"/>
              <a:t>When ready, this practice activity can be edited and adjusted. E</a:t>
            </a:r>
            <a:r>
              <a:rPr lang="en-US" sz="1200" dirty="0">
                <a:solidFill>
                  <a:srgbClr val="FF0000"/>
                </a:solidFill>
                <a:ea typeface="ヒラギノ丸ゴ Pro W4"/>
                <a:cs typeface="Times New Roman"/>
              </a:rPr>
              <a:t>mbedded Video can be replaced with another video or image, as appropriate for the skill or task students will practice.</a:t>
            </a:r>
            <a:endParaRPr lang="en-US" sz="1400" b="1" dirty="0">
              <a:solidFill>
                <a:srgbClr val="262626"/>
              </a:solidFill>
              <a:ea typeface="ヒラギノ丸ゴ Pro W4"/>
              <a:cs typeface="Times New Roman"/>
            </a:endParaRPr>
          </a:p>
          <a:p>
            <a:r>
              <a:rPr lang="en-US" dirty="0"/>
              <a:t> </a:t>
            </a:r>
          </a:p>
        </p:txBody>
      </p:sp>
      <p:sp>
        <p:nvSpPr>
          <p:cNvPr id="4" name="Slide Number Placeholder 3"/>
          <p:cNvSpPr>
            <a:spLocks noGrp="1"/>
          </p:cNvSpPr>
          <p:nvPr>
            <p:ph type="sldNum" sz="quarter" idx="5"/>
          </p:nvPr>
        </p:nvSpPr>
        <p:spPr/>
        <p:txBody>
          <a:bodyPr/>
          <a:lstStyle/>
          <a:p>
            <a:fld id="{0C59AB08-EB93-3549-BBDC-5D1C9C1B344A}" type="slidenum">
              <a:rPr lang="en-US" smtClean="0"/>
              <a:t>6</a:t>
            </a:fld>
            <a:endParaRPr lang="en-US"/>
          </a:p>
        </p:txBody>
      </p:sp>
    </p:spTree>
    <p:extLst>
      <p:ext uri="{BB962C8B-B14F-4D97-AF65-F5344CB8AC3E}">
        <p14:creationId xmlns:p14="http://schemas.microsoft.com/office/powerpoint/2010/main" val="485766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 Comprehension Building or Comprehension Check Activity. </a:t>
            </a:r>
          </a:p>
          <a:p>
            <a:endParaRPr lang="en-US" dirty="0"/>
          </a:p>
          <a:p>
            <a:r>
              <a:rPr lang="en-US" dirty="0"/>
              <a:t>This can be edited and adjusted to support the course content concepts you want students to engage and reinforce through discussion or another activity that scaffolds students’ negotiation of meaning of course concepts. </a:t>
            </a:r>
          </a:p>
          <a:p>
            <a:endParaRPr lang="en-US" dirty="0"/>
          </a:p>
          <a:p>
            <a:r>
              <a:rPr lang="en-US" dirty="0"/>
              <a:t>For Example: </a:t>
            </a:r>
          </a:p>
          <a:p>
            <a:pPr marL="0" indent="0">
              <a:buFontTx/>
              <a:buNone/>
            </a:pPr>
            <a:r>
              <a:rPr lang="en-US" dirty="0"/>
              <a:t>- Add new key terms recently introduced in the course, and visual reinforcement cues, then have students complete the Turn, Talk &amp; Add Activity; </a:t>
            </a:r>
          </a:p>
          <a:p>
            <a:pPr marL="0" indent="0">
              <a:buFontTx/>
              <a:buNone/>
            </a:pPr>
            <a:r>
              <a:rPr lang="en-US" dirty="0"/>
              <a:t>OR </a:t>
            </a:r>
          </a:p>
          <a:p>
            <a:pPr marL="0" indent="0">
              <a:buFontTx/>
              <a:buNone/>
            </a:pPr>
            <a:r>
              <a:rPr lang="en-US" dirty="0"/>
              <a:t>- Expand on previous discussion- During Ice Breaker you &amp; partner organized 10 political figures by world impact. Now, with a new partner/group, debate why the political figures should be in the order you determined. Discuss how each person decided the order previously, and what is known about them. Then determine how and why the group would adjust the order, or not?</a:t>
            </a:r>
          </a:p>
        </p:txBody>
      </p:sp>
      <p:sp>
        <p:nvSpPr>
          <p:cNvPr id="4" name="Slide Number Placeholder 3"/>
          <p:cNvSpPr>
            <a:spLocks noGrp="1"/>
          </p:cNvSpPr>
          <p:nvPr>
            <p:ph type="sldNum" sz="quarter" idx="5"/>
          </p:nvPr>
        </p:nvSpPr>
        <p:spPr/>
        <p:txBody>
          <a:bodyPr/>
          <a:lstStyle/>
          <a:p>
            <a:fld id="{0C59AB08-EB93-3549-BBDC-5D1C9C1B344A}" type="slidenum">
              <a:rPr lang="en-US" smtClean="0"/>
              <a:t>7</a:t>
            </a:fld>
            <a:endParaRPr lang="en-US"/>
          </a:p>
        </p:txBody>
      </p:sp>
    </p:spTree>
    <p:extLst>
      <p:ext uri="{BB962C8B-B14F-4D97-AF65-F5344CB8AC3E}">
        <p14:creationId xmlns:p14="http://schemas.microsoft.com/office/powerpoint/2010/main" val="3546250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343399"/>
            <a:ext cx="6096000" cy="4341813"/>
          </a:xfrm>
        </p:spPr>
        <p:txBody>
          <a:bodyPr/>
          <a:lstStyle/>
          <a:p>
            <a:r>
              <a:rPr lang="en-US" dirty="0"/>
              <a:t>Wrap-Up is effective for learning when reviewing key information:</a:t>
            </a:r>
          </a:p>
          <a:p>
            <a:pPr marL="171450" indent="-171450">
              <a:buFont typeface="Arial" panose="020B0604020202020204" pitchFamily="34" charset="0"/>
              <a:buChar char="•"/>
            </a:pPr>
            <a:r>
              <a:rPr lang="en-US" dirty="0"/>
              <a:t>Central Take-Aways students should understand from the session</a:t>
            </a:r>
          </a:p>
          <a:p>
            <a:pPr marL="171450" indent="-171450">
              <a:buFont typeface="Arial" panose="020B0604020202020204" pitchFamily="34" charset="0"/>
              <a:buChar char="•"/>
            </a:pPr>
            <a:r>
              <a:rPr lang="en-US" dirty="0"/>
              <a:t>Expectations to students should prepare for</a:t>
            </a:r>
          </a:p>
          <a:p>
            <a:pPr marL="171450" indent="-171450">
              <a:buFont typeface="Arial" panose="020B0604020202020204" pitchFamily="34" charset="0"/>
              <a:buChar char="•"/>
            </a:pPr>
            <a:r>
              <a:rPr lang="en-US" dirty="0"/>
              <a:t>Reminders of upcoming tasks</a:t>
            </a:r>
          </a:p>
          <a:p>
            <a:pPr marL="171450" indent="-171450">
              <a:buFont typeface="Arial" panose="020B0604020202020204" pitchFamily="34" charset="0"/>
              <a:buChar char="•"/>
            </a:pPr>
            <a:r>
              <a:rPr lang="en-US" dirty="0"/>
              <a:t>Essential Due Dates</a:t>
            </a:r>
          </a:p>
          <a:p>
            <a:endParaRPr lang="en-US" dirty="0"/>
          </a:p>
          <a:p>
            <a:r>
              <a:rPr lang="en-US" b="1" u="sng" dirty="0"/>
              <a:t>Face-to-Face/On-Campus course sessions</a:t>
            </a:r>
            <a:r>
              <a:rPr lang="en-US" dirty="0"/>
              <a:t>- Exit Ticket slides that follow are editable samples. Any of the example exit tickets can be used or adapted to suit your course and session. Give to students during the last 5 minutes of class and remind students to return the ticket before leaving class to receive credit for submitting their ticket.</a:t>
            </a:r>
          </a:p>
          <a:p>
            <a:endParaRPr lang="en-US" dirty="0"/>
          </a:p>
          <a:p>
            <a:r>
              <a:rPr lang="en-US" b="1" u="sng" dirty="0"/>
              <a:t>Synchronous, online course sessions</a:t>
            </a:r>
            <a:r>
              <a:rPr lang="en-US" dirty="0"/>
              <a:t>- Exit Tickets can be submitted directly within Canvas, as an Assignment, Discussion or Survey/Quiz, instead of on paper. </a:t>
            </a:r>
          </a:p>
          <a:p>
            <a:r>
              <a:rPr lang="en-US" dirty="0"/>
              <a:t>If appropriate to give online, make sure the Assignment Available &amp; Until dates are specific to the end of the appropriate course session. Student’s should not be able to preview or submit this type of formative assessment, except when completing before the end of the class.</a:t>
            </a:r>
          </a:p>
          <a:p>
            <a:endParaRPr lang="en-US" dirty="0"/>
          </a:p>
          <a:p>
            <a:r>
              <a:rPr lang="en-US" b="1" u="sng" dirty="0"/>
              <a:t>Asynchronous, online course sessions-</a:t>
            </a:r>
            <a:r>
              <a:rPr lang="en-US" dirty="0"/>
              <a:t> An Exit Ticket however designed in Canvas, can be added at the end of the Module assigned for the week. Students should complete the exit ticket at the end of the module, before moving to the next module. If appropriate, an assigned Exit Ticket  can be set-up as a Canvas Prerequisite, so access to the next module is granted after the module Exit Ticket is submitted.</a:t>
            </a:r>
          </a:p>
          <a:p>
            <a:endParaRPr lang="en-US" dirty="0"/>
          </a:p>
        </p:txBody>
      </p:sp>
      <p:sp>
        <p:nvSpPr>
          <p:cNvPr id="4" name="Slide Number Placeholder 3"/>
          <p:cNvSpPr>
            <a:spLocks noGrp="1"/>
          </p:cNvSpPr>
          <p:nvPr>
            <p:ph type="sldNum" sz="quarter" idx="5"/>
          </p:nvPr>
        </p:nvSpPr>
        <p:spPr/>
        <p:txBody>
          <a:bodyPr/>
          <a:lstStyle/>
          <a:p>
            <a:fld id="{0C59AB08-EB93-3549-BBDC-5D1C9C1B344A}" type="slidenum">
              <a:rPr lang="en-US" smtClean="0"/>
              <a:t>8</a:t>
            </a:fld>
            <a:endParaRPr lang="en-US"/>
          </a:p>
        </p:txBody>
      </p:sp>
    </p:spTree>
    <p:extLst>
      <p:ext uri="{BB962C8B-B14F-4D97-AF65-F5344CB8AC3E}">
        <p14:creationId xmlns:p14="http://schemas.microsoft.com/office/powerpoint/2010/main" val="4117421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At the end of each class session 1 Exit Ticket can be given to all students. Print the slide as </a:t>
            </a:r>
            <a:r>
              <a:rPr lang="en-US" b="1" dirty="0"/>
              <a:t>1 full-size slide. </a:t>
            </a:r>
            <a:r>
              <a:rPr lang="en-US" dirty="0"/>
              <a:t>Cut the sheet into 4 individual ticket sheets. Print enough for 1 for each student or group, as appropriate. </a:t>
            </a:r>
          </a:p>
          <a:p>
            <a:endParaRPr lang="en-US" dirty="0"/>
          </a:p>
          <a:p>
            <a:r>
              <a:rPr lang="en-US" dirty="0"/>
              <a:t>Exit Tickets are designed to assess the effectiveness of instructional delivery and gather data to help you respond to your learners’ needs more easily. Any of the exit tickets provided here as examples, can be edited and adjusted as appropriate for </a:t>
            </a:r>
            <a:r>
              <a:rPr lang="en-US"/>
              <a:t>your course.</a:t>
            </a:r>
            <a:endParaRPr lang="en-US" dirty="0"/>
          </a:p>
          <a:p>
            <a:endParaRPr lang="en-US" dirty="0"/>
          </a:p>
          <a:p>
            <a:r>
              <a:rPr lang="en-US" u="sng" dirty="0"/>
              <a:t>Credit for Exit Tickets</a:t>
            </a:r>
            <a:r>
              <a:rPr lang="en-US" dirty="0"/>
              <a:t>- As Formative Assessments, there are no correct or incorrect answers. Answers are intended to inform your instruction, not text students’ learner. Credit for Exit Tickets should count toward course Participation/Engagement to reinforce student engagement and collaboration within the class. </a:t>
            </a:r>
          </a:p>
          <a:p>
            <a:endParaRPr lang="en-US" dirty="0"/>
          </a:p>
          <a:p>
            <a:r>
              <a:rPr lang="en-US" u="sng" dirty="0"/>
              <a:t>Giving Exit Tickets</a:t>
            </a:r>
            <a:r>
              <a:rPr lang="en-US" dirty="0"/>
              <a:t>- Each of the Samples provided can be printed on an 8.5x11 sheet and cut into 4 quarter-sheets. Each student should complete and return one before leaving class, unless Group Exit Ticket is given. Then, each group should complete and return one. </a:t>
            </a:r>
          </a:p>
          <a:p>
            <a:endParaRPr lang="en-US" dirty="0"/>
          </a:p>
          <a:p>
            <a:r>
              <a:rPr lang="en-US" u="sng" dirty="0"/>
              <a:t>Group Exit Tickets</a:t>
            </a:r>
            <a:r>
              <a:rPr lang="en-US" dirty="0"/>
              <a:t>- If focused on group collaboration, provide exit ticket with space for all group member names, if requesting one ticket submitted for the group (e.g., What questions do you have about the project, as a group? What support do you need, to complete the assignment?)</a:t>
            </a:r>
          </a:p>
        </p:txBody>
      </p:sp>
      <p:sp>
        <p:nvSpPr>
          <p:cNvPr id="4" name="Slide Number Placeholder 3"/>
          <p:cNvSpPr>
            <a:spLocks noGrp="1"/>
          </p:cNvSpPr>
          <p:nvPr>
            <p:ph type="sldNum" sz="quarter" idx="10"/>
          </p:nvPr>
        </p:nvSpPr>
        <p:spPr/>
        <p:txBody>
          <a:bodyPr/>
          <a:lstStyle/>
          <a:p>
            <a:fld id="{0C59AB08-EB93-3549-BBDC-5D1C9C1B344A}" type="slidenum">
              <a:rPr lang="en-US" smtClean="0"/>
              <a:t>9</a:t>
            </a:fld>
            <a:endParaRPr lang="en-US"/>
          </a:p>
        </p:txBody>
      </p:sp>
    </p:spTree>
    <p:extLst>
      <p:ext uri="{BB962C8B-B14F-4D97-AF65-F5344CB8AC3E}">
        <p14:creationId xmlns:p14="http://schemas.microsoft.com/office/powerpoint/2010/main" val="2945272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1"/>
            <a:ext cx="8534400" cy="1752600"/>
          </a:xfrm>
          <a:prstGeom prst="rect">
            <a:avLst/>
          </a:prstGeo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610432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4"/>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4"/>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2041854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130432"/>
            <a:ext cx="10363200" cy="1470025"/>
          </a:xfrm>
          <a:prstGeom prst="rect">
            <a:avLst/>
          </a:prstGeom>
        </p:spPr>
        <p:txBody>
          <a:bodyPr/>
          <a:lstStyle>
            <a:lvl1pPr>
              <a:defRPr b="1" i="0" baseline="0"/>
            </a:lvl1pPr>
          </a:lstStyle>
          <a:p>
            <a:r>
              <a:rPr lang="en-US" dirty="0"/>
              <a:t>Click to edit template title style</a:t>
            </a:r>
          </a:p>
        </p:txBody>
      </p:sp>
      <p:sp>
        <p:nvSpPr>
          <p:cNvPr id="3" name="Subtitle 2"/>
          <p:cNvSpPr>
            <a:spLocks noGrp="1"/>
          </p:cNvSpPr>
          <p:nvPr>
            <p:ph type="subTitle" idx="1" hasCustomPrompt="1"/>
          </p:nvPr>
        </p:nvSpPr>
        <p:spPr>
          <a:xfrm>
            <a:off x="1828800" y="3886201"/>
            <a:ext cx="8534400" cy="1752600"/>
          </a:xfrm>
          <a:prstGeom prst="rect">
            <a:avLst/>
          </a:prstGeo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dirty="0"/>
              <a:t>Click to edit template subtitle style</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610432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731831"/>
            <a:ext cx="10972800" cy="868375"/>
          </a:xfrm>
          <a:prstGeom prst="rect">
            <a:avLst/>
          </a:prstGeom>
        </p:spPr>
        <p:txBody>
          <a:bodyPr/>
          <a:lstStyle>
            <a:lvl1pPr>
              <a:defRPr b="1" i="0" baseline="0">
                <a:latin typeface="Calibri" panose="020F0502020204030204" pitchFamily="34" charset="0"/>
              </a:defRPr>
            </a:lvl1pPr>
          </a:lstStyle>
          <a:p>
            <a:r>
              <a:rPr lang="en-US" dirty="0"/>
              <a:t>Click to edit template title style</a:t>
            </a:r>
          </a:p>
        </p:txBody>
      </p:sp>
      <p:sp>
        <p:nvSpPr>
          <p:cNvPr id="3" name="Content Placeholder 2"/>
          <p:cNvSpPr>
            <a:spLocks noGrp="1"/>
          </p:cNvSpPr>
          <p:nvPr>
            <p:ph idx="1" hasCustomPrompt="1"/>
          </p:nvPr>
        </p:nvSpPr>
        <p:spPr>
          <a:xfrm>
            <a:off x="609600" y="1600206"/>
            <a:ext cx="10972800" cy="4991094"/>
          </a:xfrm>
          <a:prstGeom prst="rect">
            <a:avLst/>
          </a:prstGeom>
        </p:spPr>
        <p:txBody>
          <a:bodyPr/>
          <a:lstStyle>
            <a:lvl1pPr marL="0" indent="0">
              <a:buNone/>
              <a:defRPr/>
            </a:lvl1pPr>
            <a:lvl2pPr marL="742913" indent="-285737">
              <a:buFont typeface="Arial" panose="020B0604020202020204" pitchFamily="34" charset="0"/>
              <a:buChar char="•"/>
              <a:defRPr/>
            </a:lvl2pPr>
            <a:lvl3pPr marL="1142942" indent="-228589">
              <a:buFont typeface="System Font Regular"/>
              <a:buChar char="–"/>
              <a:defRPr/>
            </a:lvl3pPr>
            <a:lvl4pPr marL="1600120" indent="-228589">
              <a:buFont typeface="Arial" panose="020B0604020202020204" pitchFamily="34" charset="0"/>
              <a:buChar char="•"/>
              <a:defRPr/>
            </a:lvl4pPr>
          </a:lstStyle>
          <a:p>
            <a:pPr lvl="0"/>
            <a:r>
              <a:rPr lang="en-US" dirty="0"/>
              <a:t>Click to edit template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89435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sert pictur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731831"/>
            <a:ext cx="10972800" cy="868369"/>
          </a:xfrm>
          <a:prstGeom prst="rect">
            <a:avLst/>
          </a:prstGeom>
        </p:spPr>
        <p:txBody>
          <a:bodyPr/>
          <a:lstStyle>
            <a:lvl1pPr>
              <a:defRPr b="1" i="0" baseline="0">
                <a:latin typeface="Calibri" panose="020F0502020204030204" pitchFamily="34" charset="0"/>
              </a:defRPr>
            </a:lvl1pPr>
          </a:lstStyle>
          <a:p>
            <a:r>
              <a:rPr lang="en-US" dirty="0"/>
              <a:t>Click to edit template title style</a:t>
            </a:r>
          </a:p>
        </p:txBody>
      </p:sp>
      <p:sp>
        <p:nvSpPr>
          <p:cNvPr id="3" name="Content Placeholder 2"/>
          <p:cNvSpPr>
            <a:spLocks noGrp="1"/>
          </p:cNvSpPr>
          <p:nvPr>
            <p:ph sz="half" idx="1" hasCustomPrompt="1"/>
          </p:nvPr>
        </p:nvSpPr>
        <p:spPr>
          <a:xfrm>
            <a:off x="609600" y="1600207"/>
            <a:ext cx="5384800" cy="2400294"/>
          </a:xfrm>
          <a:prstGeom prst="rect">
            <a:avLst/>
          </a:prstGeom>
        </p:spPr>
        <p:txBody>
          <a:bodyPr/>
          <a:lstStyle>
            <a:lvl1pPr marL="0" indent="0">
              <a:buNone/>
              <a:defRPr sz="2800"/>
            </a:lvl1pPr>
            <a:lvl2pPr marL="742913" indent="-285737">
              <a:buFont typeface="Arial" panose="020B0604020202020204" pitchFamily="34" charset="0"/>
              <a:buChar char="•"/>
              <a:defRPr sz="2400"/>
            </a:lvl2pPr>
            <a:lvl3pPr marL="1142942" indent="-228589">
              <a:buFont typeface="System Font Regular"/>
              <a:buChar char="–"/>
              <a:defRPr sz="2000"/>
            </a:lvl3pPr>
            <a:lvl4pPr marL="1600120" indent="-228589">
              <a:buFont typeface="Arial" panose="020B0604020202020204" pitchFamily="34" charset="0"/>
              <a:buChar char="•"/>
              <a:defRPr sz="1800"/>
            </a:lvl4pPr>
            <a:lvl5pPr>
              <a:defRPr sz="1800"/>
            </a:lvl5pPr>
            <a:lvl6pPr>
              <a:defRPr sz="1800"/>
            </a:lvl6pPr>
            <a:lvl7pPr>
              <a:defRPr sz="1800"/>
            </a:lvl7pPr>
            <a:lvl8pPr>
              <a:defRPr sz="1800"/>
            </a:lvl8pPr>
            <a:lvl9pPr>
              <a:defRPr sz="1800"/>
            </a:lvl9pPr>
          </a:lstStyle>
          <a:p>
            <a:pPr lvl="0"/>
            <a:r>
              <a:rPr lang="en-US" dirty="0"/>
              <a:t>Click to edit template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210300" y="4241801"/>
            <a:ext cx="5384800" cy="2400300"/>
          </a:xfrm>
          <a:prstGeom prst="rect">
            <a:avLst/>
          </a:prstGeom>
        </p:spPr>
        <p:txBody>
          <a:bodyPr/>
          <a:lstStyle>
            <a:lvl1pPr marL="0" indent="0">
              <a:buNone/>
              <a:defRPr sz="2800"/>
            </a:lvl1pPr>
            <a:lvl2pPr marL="742913" indent="-285737">
              <a:buFont typeface="Arial" panose="020B0604020202020204" pitchFamily="34" charset="0"/>
              <a:buChar char="•"/>
              <a:defRPr sz="2400"/>
            </a:lvl2pPr>
            <a:lvl3pPr marL="1142942" indent="-228589">
              <a:buFont typeface="System Font Regular"/>
              <a:buChar char="–"/>
              <a:defRPr sz="2000"/>
            </a:lvl3pPr>
            <a:lvl4pPr marL="1600120" indent="-228589">
              <a:buFont typeface="Arial" panose="020B0604020202020204" pitchFamily="34" charset="0"/>
              <a:buChar char="•"/>
              <a:defRPr sz="1800"/>
            </a:lvl4pPr>
            <a:lvl5pPr>
              <a:defRPr sz="1800"/>
            </a:lvl5pPr>
            <a:lvl6pPr>
              <a:defRPr sz="1800"/>
            </a:lvl6pPr>
            <a:lvl7pPr>
              <a:defRPr sz="1800"/>
            </a:lvl7pPr>
            <a:lvl8pPr>
              <a:defRPr sz="1800"/>
            </a:lvl8pPr>
            <a:lvl9pPr>
              <a:defRPr sz="1800"/>
            </a:lvl9pPr>
          </a:lstStyle>
          <a:p>
            <a:pPr lvl="0"/>
            <a:r>
              <a:rPr lang="en-US" dirty="0"/>
              <a:t>Click to edit template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8">
            <a:extLst>
              <a:ext uri="{FF2B5EF4-FFF2-40B4-BE49-F238E27FC236}">
                <a16:creationId xmlns:a16="http://schemas.microsoft.com/office/drawing/2014/main" id="{AB83F9A7-6217-C572-3D1A-99290312B667}"/>
              </a:ext>
            </a:extLst>
          </p:cNvPr>
          <p:cNvSpPr>
            <a:spLocks noGrp="1"/>
          </p:cNvSpPr>
          <p:nvPr>
            <p:ph type="pic" sz="quarter" idx="10" hasCustomPrompt="1"/>
          </p:nvPr>
        </p:nvSpPr>
        <p:spPr>
          <a:xfrm>
            <a:off x="6210300" y="1600200"/>
            <a:ext cx="5372100" cy="2400300"/>
          </a:xfrm>
          <a:prstGeom prst="rect">
            <a:avLst/>
          </a:prstGeom>
        </p:spPr>
        <p:txBody>
          <a:bodyPr/>
          <a:lstStyle>
            <a:lvl1pPr marL="0" indent="0">
              <a:buNone/>
              <a:defRPr/>
            </a:lvl1pPr>
          </a:lstStyle>
          <a:p>
            <a:r>
              <a:rPr lang="en-US" dirty="0"/>
              <a:t>Insert Picture Here</a:t>
            </a:r>
          </a:p>
        </p:txBody>
      </p:sp>
      <p:sp>
        <p:nvSpPr>
          <p:cNvPr id="11" name="Picture Placeholder 8">
            <a:extLst>
              <a:ext uri="{FF2B5EF4-FFF2-40B4-BE49-F238E27FC236}">
                <a16:creationId xmlns:a16="http://schemas.microsoft.com/office/drawing/2014/main" id="{DEF1A56C-7172-61B4-B837-71273A12A16A}"/>
              </a:ext>
            </a:extLst>
          </p:cNvPr>
          <p:cNvSpPr>
            <a:spLocks noGrp="1"/>
          </p:cNvSpPr>
          <p:nvPr>
            <p:ph type="pic" sz="quarter" idx="11" hasCustomPrompt="1"/>
          </p:nvPr>
        </p:nvSpPr>
        <p:spPr>
          <a:xfrm>
            <a:off x="596900" y="4241801"/>
            <a:ext cx="5372100" cy="2400300"/>
          </a:xfrm>
          <a:prstGeom prst="rect">
            <a:avLst/>
          </a:prstGeom>
        </p:spPr>
        <p:txBody>
          <a:bodyPr/>
          <a:lstStyle>
            <a:lvl1pPr marL="0" indent="0">
              <a:buNone/>
              <a:defRPr/>
            </a:lvl1pPr>
          </a:lstStyle>
          <a:p>
            <a:r>
              <a:rPr lang="en-US" dirty="0"/>
              <a:t>Insert Picture</a:t>
            </a:r>
          </a:p>
        </p:txBody>
      </p:sp>
    </p:spTree>
    <p:extLst>
      <p:ext uri="{BB962C8B-B14F-4D97-AF65-F5344CB8AC3E}">
        <p14:creationId xmlns:p14="http://schemas.microsoft.com/office/powerpoint/2010/main" val="18627986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xit Ticket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0838BF8-58E7-1D72-AD96-A8E20B3E154B}"/>
              </a:ext>
            </a:extLst>
          </p:cNvPr>
          <p:cNvSpPr/>
          <p:nvPr userDrawn="1"/>
        </p:nvSpPr>
        <p:spPr>
          <a:xfrm>
            <a:off x="0" y="0"/>
            <a:ext cx="12192000" cy="9017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9C11D62-78C0-18E3-2CBD-6403139051A8}"/>
              </a:ext>
            </a:extLst>
          </p:cNvPr>
          <p:cNvSpPr/>
          <p:nvPr userDrawn="1"/>
        </p:nvSpPr>
        <p:spPr>
          <a:xfrm>
            <a:off x="0" y="6756400"/>
            <a:ext cx="12192000" cy="101600"/>
          </a:xfrm>
          <a:prstGeom prst="rect">
            <a:avLst/>
          </a:prstGeom>
          <a:solidFill>
            <a:srgbClr val="192E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5EC979B-8A65-4DD1-EF2C-893F411F1C15}"/>
              </a:ext>
            </a:extLst>
          </p:cNvPr>
          <p:cNvSpPr/>
          <p:nvPr userDrawn="1"/>
        </p:nvSpPr>
        <p:spPr>
          <a:xfrm>
            <a:off x="0" y="3327400"/>
            <a:ext cx="12192000" cy="101600"/>
          </a:xfrm>
          <a:prstGeom prst="rect">
            <a:avLst/>
          </a:prstGeom>
          <a:solidFill>
            <a:srgbClr val="192E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98331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7"/>
            <a:ext cx="10363200" cy="1500187"/>
          </a:xfrm>
          <a:prstGeom prst="rect">
            <a:avLst/>
          </a:prstGeom>
        </p:spPr>
        <p:txBody>
          <a:bodyPr anchor="b"/>
          <a:lstStyle>
            <a:lvl1pPr marL="0" indent="0">
              <a:buNone/>
              <a:defRPr sz="2000">
                <a:solidFill>
                  <a:schemeClr val="tx1">
                    <a:tint val="75000"/>
                  </a:schemeClr>
                </a:solidFill>
              </a:defRPr>
            </a:lvl1pPr>
            <a:lvl2pPr marL="457178"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2" indent="0">
              <a:buNone/>
              <a:defRPr sz="1400">
                <a:solidFill>
                  <a:schemeClr val="tx1">
                    <a:tint val="75000"/>
                  </a:schemeClr>
                </a:solidFill>
              </a:defRPr>
            </a:lvl7pPr>
            <a:lvl8pPr marL="3200240"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2082279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55"/>
            <a:ext cx="10972800" cy="1143000"/>
          </a:xfrm>
          <a:prstGeom prst="rect">
            <a:avLst/>
          </a:prstGeo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3" y="1535117"/>
            <a:ext cx="5386917" cy="639763"/>
          </a:xfrm>
          <a:prstGeom prst="rect">
            <a:avLst/>
          </a:prstGeo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3"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77" y="1535117"/>
            <a:ext cx="5389033" cy="639763"/>
          </a:xfrm>
          <a:prstGeom prst="rect">
            <a:avLst/>
          </a:prstGeo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7"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dirty="0"/>
          </a:p>
        </p:txBody>
      </p:sp>
      <p:sp>
        <p:nvSpPr>
          <p:cNvPr id="8" name="Footer Placeholder 7"/>
          <p:cNvSpPr>
            <a:spLocks noGrp="1"/>
          </p:cNvSpPr>
          <p:nvPr>
            <p:ph type="ftr" sz="quarter" idx="11"/>
          </p:nvPr>
        </p:nvSpPr>
        <p:spPr>
          <a:xfrm>
            <a:off x="4165600" y="6356356"/>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38108674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31839"/>
            <a:ext cx="109728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4" name="Footer Placeholder 3"/>
          <p:cNvSpPr>
            <a:spLocks noGrp="1"/>
          </p:cNvSpPr>
          <p:nvPr>
            <p:ph type="ftr" sz="quarter" idx="11"/>
          </p:nvPr>
        </p:nvSpPr>
        <p:spPr>
          <a:xfrm>
            <a:off x="4165600" y="6356356"/>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3715267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3" name="Footer Placeholder 2"/>
          <p:cNvSpPr>
            <a:spLocks noGrp="1"/>
          </p:cNvSpPr>
          <p:nvPr>
            <p:ph type="ftr" sz="quarter" idx="11"/>
          </p:nvPr>
        </p:nvSpPr>
        <p:spPr>
          <a:xfrm>
            <a:off x="4165600" y="6356356"/>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1149833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829644"/>
            <a:ext cx="4011084" cy="1162051"/>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829648"/>
            <a:ext cx="6815667" cy="5312736"/>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991693"/>
            <a:ext cx="4011084" cy="4150691"/>
          </a:xfrm>
          <a:prstGeom prst="rect">
            <a:avLst/>
          </a:prstGeo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6" name="Footer Placeholder 5"/>
          <p:cNvSpPr>
            <a:spLocks noGrp="1"/>
          </p:cNvSpPr>
          <p:nvPr>
            <p:ph type="ftr" sz="quarter" idx="11"/>
          </p:nvPr>
        </p:nvSpPr>
        <p:spPr>
          <a:xfrm>
            <a:off x="4165600" y="6356356"/>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108641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10589435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5"/>
            <a:ext cx="7315200" cy="566739"/>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1003852"/>
            <a:ext cx="7315200" cy="3723723"/>
          </a:xfrm>
          <a:prstGeom prst="rect">
            <a:avLst/>
          </a:prstGeo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en-US"/>
          </a:p>
        </p:txBody>
      </p:sp>
      <p:sp>
        <p:nvSpPr>
          <p:cNvPr id="4" name="Text Placeholder 3"/>
          <p:cNvSpPr>
            <a:spLocks noGrp="1"/>
          </p:cNvSpPr>
          <p:nvPr>
            <p:ph type="body" sz="half" idx="2"/>
          </p:nvPr>
        </p:nvSpPr>
        <p:spPr>
          <a:xfrm>
            <a:off x="2389717" y="5367345"/>
            <a:ext cx="7315200" cy="804863"/>
          </a:xfrm>
          <a:prstGeom prst="rect">
            <a:avLst/>
          </a:prstGeo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6" name="Footer Placeholder 5"/>
          <p:cNvSpPr>
            <a:spLocks noGrp="1"/>
          </p:cNvSpPr>
          <p:nvPr>
            <p:ph type="ftr" sz="quarter" idx="11"/>
          </p:nvPr>
        </p:nvSpPr>
        <p:spPr>
          <a:xfrm>
            <a:off x="4165600" y="6356356"/>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20881012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731831"/>
            <a:ext cx="10972800" cy="1143000"/>
          </a:xfrm>
          <a:prstGeom prst="rect">
            <a:avLst/>
          </a:prstGeom>
        </p:spPr>
        <p:txBody>
          <a:bodyPr/>
          <a:lstStyle/>
          <a:p>
            <a:r>
              <a:rPr lang="en-US" dirty="0"/>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3736526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4"/>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4"/>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2041854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7"/>
            <a:ext cx="10363200" cy="1500187"/>
          </a:xfrm>
          <a:prstGeom prst="rect">
            <a:avLst/>
          </a:prstGeom>
        </p:spPr>
        <p:txBody>
          <a:bodyPr anchor="b"/>
          <a:lstStyle>
            <a:lvl1pPr marL="0" indent="0">
              <a:buNone/>
              <a:defRPr sz="2000">
                <a:solidFill>
                  <a:schemeClr val="tx1">
                    <a:tint val="75000"/>
                  </a:schemeClr>
                </a:solidFill>
              </a:defRPr>
            </a:lvl1pPr>
            <a:lvl2pPr marL="457178"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2" indent="0">
              <a:buNone/>
              <a:defRPr sz="1400">
                <a:solidFill>
                  <a:schemeClr val="tx1">
                    <a:tint val="75000"/>
                  </a:schemeClr>
                </a:solidFill>
              </a:defRPr>
            </a:lvl7pPr>
            <a:lvl8pPr marL="3200240"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2082279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6" name="Footer Placeholder 5"/>
          <p:cNvSpPr>
            <a:spLocks noGrp="1"/>
          </p:cNvSpPr>
          <p:nvPr>
            <p:ph type="ftr" sz="quarter" idx="11"/>
          </p:nvPr>
        </p:nvSpPr>
        <p:spPr>
          <a:xfrm>
            <a:off x="4165600" y="6356356"/>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1862798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3" y="1535117"/>
            <a:ext cx="5386917" cy="639763"/>
          </a:xfrm>
          <a:prstGeom prst="rect">
            <a:avLst/>
          </a:prstGeo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3"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7" y="1535117"/>
            <a:ext cx="5389033" cy="639763"/>
          </a:xfrm>
          <a:prstGeom prst="rect">
            <a:avLst/>
          </a:prstGeo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7"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8" name="Footer Placeholder 7"/>
          <p:cNvSpPr>
            <a:spLocks noGrp="1"/>
          </p:cNvSpPr>
          <p:nvPr>
            <p:ph type="ftr" sz="quarter" idx="11"/>
          </p:nvPr>
        </p:nvSpPr>
        <p:spPr>
          <a:xfrm>
            <a:off x="4165600" y="6356356"/>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3810867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4" name="Footer Placeholder 3"/>
          <p:cNvSpPr>
            <a:spLocks noGrp="1"/>
          </p:cNvSpPr>
          <p:nvPr>
            <p:ph type="ftr" sz="quarter" idx="11"/>
          </p:nvPr>
        </p:nvSpPr>
        <p:spPr>
          <a:xfrm>
            <a:off x="4165600" y="6356356"/>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3715267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5"/>
            <a:ext cx="4011084" cy="1162051"/>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0"/>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4"/>
            <a:ext cx="4011084" cy="4691063"/>
          </a:xfrm>
          <a:prstGeom prst="rect">
            <a:avLst/>
          </a:prstGeo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6" name="Footer Placeholder 5"/>
          <p:cNvSpPr>
            <a:spLocks noGrp="1"/>
          </p:cNvSpPr>
          <p:nvPr>
            <p:ph type="ftr" sz="quarter" idx="11"/>
          </p:nvPr>
        </p:nvSpPr>
        <p:spPr>
          <a:xfrm>
            <a:off x="4165600" y="6356356"/>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1086416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5"/>
            <a:ext cx="7315200" cy="566739"/>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en-US"/>
          </a:p>
        </p:txBody>
      </p:sp>
      <p:sp>
        <p:nvSpPr>
          <p:cNvPr id="4" name="Text Placeholder 3"/>
          <p:cNvSpPr>
            <a:spLocks noGrp="1"/>
          </p:cNvSpPr>
          <p:nvPr>
            <p:ph type="body" sz="half" idx="2"/>
          </p:nvPr>
        </p:nvSpPr>
        <p:spPr>
          <a:xfrm>
            <a:off x="2389717" y="5367345"/>
            <a:ext cx="7315200" cy="804863"/>
          </a:xfrm>
          <a:prstGeom prst="rect">
            <a:avLst/>
          </a:prstGeo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6" name="Footer Placeholder 5"/>
          <p:cNvSpPr>
            <a:spLocks noGrp="1"/>
          </p:cNvSpPr>
          <p:nvPr>
            <p:ph type="ftr" sz="quarter" idx="11"/>
          </p:nvPr>
        </p:nvSpPr>
        <p:spPr>
          <a:xfrm>
            <a:off x="4165600" y="6356356"/>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2088101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6"/>
            <a:ext cx="2844800" cy="365125"/>
          </a:xfrm>
          <a:prstGeom prst="rect">
            <a:avLst/>
          </a:prstGeom>
        </p:spPr>
        <p:txBody>
          <a:bodyPr/>
          <a:lstStyle/>
          <a:p>
            <a:fld id="{C4D8844C-E1F9-2B42-B163-628744EE7F71}" type="datetimeFigureOut">
              <a:rPr lang="en-US" smtClean="0"/>
              <a:t>7/3/2023</a:t>
            </a:fld>
            <a:endParaRPr lang="en-US"/>
          </a:p>
        </p:txBody>
      </p:sp>
      <p:sp>
        <p:nvSpPr>
          <p:cNvPr id="5" name="Footer Placeholder 4"/>
          <p:cNvSpPr>
            <a:spLocks noGrp="1"/>
          </p:cNvSpPr>
          <p:nvPr>
            <p:ph type="ftr" sz="quarter" idx="11"/>
          </p:nvPr>
        </p:nvSpPr>
        <p:spPr>
          <a:xfrm>
            <a:off x="4165600" y="6356356"/>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6"/>
            <a:ext cx="2844800" cy="365125"/>
          </a:xfrm>
          <a:prstGeom prst="rect">
            <a:avLst/>
          </a:prstGeom>
        </p:spPr>
        <p:txBody>
          <a:bodyPr/>
          <a:lstStyle/>
          <a:p>
            <a:fld id="{0E638AD3-EC22-4041-8DEE-9F9E0BA91C0E}" type="slidenum">
              <a:rPr lang="en-US" smtClean="0"/>
              <a:t>‹#›</a:t>
            </a:fld>
            <a:endParaRPr lang="en-US"/>
          </a:p>
        </p:txBody>
      </p:sp>
    </p:spTree>
    <p:extLst>
      <p:ext uri="{BB962C8B-B14F-4D97-AF65-F5344CB8AC3E}">
        <p14:creationId xmlns:p14="http://schemas.microsoft.com/office/powerpoint/2010/main" val="3736526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2.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6758761"/>
            <a:ext cx="12192000" cy="99247"/>
          </a:xfrm>
          <a:prstGeom prst="rect">
            <a:avLst/>
          </a:prstGeom>
          <a:noFill/>
          <a:ln>
            <a:noFill/>
          </a:ln>
        </p:spPr>
      </p:pic>
    </p:spTree>
    <p:extLst>
      <p:ext uri="{BB962C8B-B14F-4D97-AF65-F5344CB8AC3E}">
        <p14:creationId xmlns:p14="http://schemas.microsoft.com/office/powerpoint/2010/main" val="4167765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txStyles>
    <p:titleStyle>
      <a:lvl1pPr algn="ctr" defTabSz="457178" rtl="0" eaLnBrk="1" latinLnBrk="0" hangingPunct="1">
        <a:spcBef>
          <a:spcPct val="0"/>
        </a:spcBef>
        <a:buNone/>
        <a:defRPr sz="4400" kern="1200">
          <a:solidFill>
            <a:schemeClr val="tx1"/>
          </a:solidFill>
          <a:latin typeface="+mj-lt"/>
          <a:ea typeface="+mj-ea"/>
          <a:cs typeface="+mj-cs"/>
        </a:defRPr>
      </a:lvl1pPr>
    </p:titleStyle>
    <p:bodyStyle>
      <a:lvl1pPr marL="342882" indent="-342882" algn="l" defTabSz="457178" rtl="0" eaLnBrk="1" latinLnBrk="0" hangingPunct="1">
        <a:spcBef>
          <a:spcPct val="20000"/>
        </a:spcBef>
        <a:buFont typeface="Arial"/>
        <a:buChar char="•"/>
        <a:defRPr sz="32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8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20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5"/>
            <a:ext cx="12192000" cy="559475"/>
          </a:xfrm>
          <a:prstGeom prst="rect">
            <a:avLst/>
          </a:prstGeom>
          <a:noFill/>
          <a:ln>
            <a:noFill/>
          </a:ln>
        </p:spPr>
      </p:pic>
      <p:sp>
        <p:nvSpPr>
          <p:cNvPr id="4" name="Rectangle 3"/>
          <p:cNvSpPr/>
          <p:nvPr userDrawn="1"/>
        </p:nvSpPr>
        <p:spPr>
          <a:xfrm>
            <a:off x="0" y="505445"/>
            <a:ext cx="12192000" cy="54035"/>
          </a:xfrm>
          <a:prstGeom prst="rect">
            <a:avLst/>
          </a:prstGeom>
          <a:solidFill>
            <a:srgbClr val="F8B13E"/>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800" dirty="0"/>
          </a:p>
        </p:txBody>
      </p:sp>
      <p:pic>
        <p:nvPicPr>
          <p:cNvPr id="5" name="Picture 4" descr="A yellow and blue bear head&#10;&#10;Description automatically generated with low confidence">
            <a:extLst>
              <a:ext uri="{FF2B5EF4-FFF2-40B4-BE49-F238E27FC236}">
                <a16:creationId xmlns:a16="http://schemas.microsoft.com/office/drawing/2014/main" id="{96B7C4F0-9932-7485-1B34-11C14D37746A}"/>
              </a:ext>
            </a:extLst>
          </p:cNvPr>
          <p:cNvPicPr>
            <a:picLocks noChangeAspect="1"/>
          </p:cNvPicPr>
          <p:nvPr userDrawn="1"/>
        </p:nvPicPr>
        <p:blipFill>
          <a:blip r:embed="rId15"/>
          <a:stretch>
            <a:fillRect/>
          </a:stretch>
        </p:blipFill>
        <p:spPr>
          <a:xfrm>
            <a:off x="5664200" y="18351"/>
            <a:ext cx="863600" cy="863600"/>
          </a:xfrm>
          <a:prstGeom prst="rect">
            <a:avLst/>
          </a:prstGeom>
        </p:spPr>
      </p:pic>
    </p:spTree>
    <p:extLst>
      <p:ext uri="{BB962C8B-B14F-4D97-AF65-F5344CB8AC3E}">
        <p14:creationId xmlns:p14="http://schemas.microsoft.com/office/powerpoint/2010/main" val="4167765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55" r:id="rId4"/>
    <p:sldLayoutId id="2147483663"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ctr" defTabSz="457178" rtl="0" eaLnBrk="1" latinLnBrk="0" hangingPunct="1">
        <a:spcBef>
          <a:spcPct val="0"/>
        </a:spcBef>
        <a:buNone/>
        <a:defRPr sz="4400" kern="1200">
          <a:solidFill>
            <a:schemeClr val="tx1"/>
          </a:solidFill>
          <a:latin typeface="+mj-lt"/>
          <a:ea typeface="+mj-ea"/>
          <a:cs typeface="+mj-cs"/>
        </a:defRPr>
      </a:lvl1pPr>
    </p:titleStyle>
    <p:bodyStyle>
      <a:lvl1pPr marL="342882" indent="-342882" algn="l" defTabSz="457178" rtl="0" eaLnBrk="1" latinLnBrk="0" hangingPunct="1">
        <a:spcBef>
          <a:spcPct val="20000"/>
        </a:spcBef>
        <a:buFont typeface="Arial"/>
        <a:buChar char="•"/>
        <a:defRPr sz="32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8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20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video" Target="https://www.youtube.com/embed/mlBpcXPlFFI?feature=oembed"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7.xml"/><Relationship Id="rId16" Type="http://schemas.openxmlformats.org/officeDocument/2006/relationships/image" Target="../media/image21.svg"/><Relationship Id="rId1" Type="http://schemas.openxmlformats.org/officeDocument/2006/relationships/slideLayout" Target="../slideLayouts/slideLayout13.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2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95564"/>
            <a:ext cx="9144000" cy="1339730"/>
          </a:xfrm>
        </p:spPr>
        <p:txBody>
          <a:bodyPr lIns="91440" tIns="45720" rIns="91440" bIns="45720" anchor="t"/>
          <a:lstStyle/>
          <a:p>
            <a:r>
              <a:rPr lang="en-US" sz="7200" b="1" dirty="0">
                <a:solidFill>
                  <a:srgbClr val="192E50"/>
                </a:solidFill>
                <a:cs typeface="Helvetica"/>
              </a:rPr>
              <a:t>SLDE 101:</a:t>
            </a:r>
          </a:p>
        </p:txBody>
      </p:sp>
      <p:sp>
        <p:nvSpPr>
          <p:cNvPr id="3" name="Subtitle 2"/>
          <p:cNvSpPr>
            <a:spLocks noGrp="1"/>
          </p:cNvSpPr>
          <p:nvPr>
            <p:ph type="subTitle" idx="1"/>
          </p:nvPr>
        </p:nvSpPr>
        <p:spPr>
          <a:xfrm>
            <a:off x="1524000" y="1864423"/>
            <a:ext cx="9144000" cy="1123012"/>
          </a:xfrm>
        </p:spPr>
        <p:txBody>
          <a:bodyPr lIns="91440" tIns="45720" rIns="91440" bIns="45720" anchor="t"/>
          <a:lstStyle/>
          <a:p>
            <a:r>
              <a:rPr lang="en-US" b="1" dirty="0">
                <a:solidFill>
                  <a:srgbClr val="192E50"/>
                </a:solidFill>
                <a:latin typeface="Calibri" panose="020F0502020204030204" pitchFamily="34" charset="0"/>
                <a:cs typeface="Calibri" panose="020F0502020204030204" pitchFamily="34" charset="0"/>
              </a:rPr>
              <a:t>Effective Methods and Approaches </a:t>
            </a:r>
            <a:br>
              <a:rPr lang="en-US" b="1" dirty="0">
                <a:solidFill>
                  <a:srgbClr val="192E50"/>
                </a:solidFill>
                <a:latin typeface="Calibri" panose="020F0502020204030204" pitchFamily="34" charset="0"/>
                <a:cs typeface="Calibri" panose="020F0502020204030204" pitchFamily="34" charset="0"/>
              </a:rPr>
            </a:br>
            <a:r>
              <a:rPr lang="en-US" b="1" dirty="0">
                <a:solidFill>
                  <a:srgbClr val="192E50"/>
                </a:solidFill>
                <a:cs typeface="Helvetica"/>
              </a:rPr>
              <a:t>for Teaching Diverse Students</a:t>
            </a:r>
            <a:endParaRPr lang="en-US" dirty="0">
              <a:solidFill>
                <a:srgbClr val="FAB134"/>
              </a:solidFill>
              <a:cs typeface="Helvetica"/>
            </a:endParaRPr>
          </a:p>
        </p:txBody>
      </p:sp>
      <p:sp>
        <p:nvSpPr>
          <p:cNvPr id="14" name="Text Box 19"/>
          <p:cNvSpPr txBox="1"/>
          <p:nvPr/>
        </p:nvSpPr>
        <p:spPr>
          <a:xfrm>
            <a:off x="363265" y="5586973"/>
            <a:ext cx="3414787" cy="937135"/>
          </a:xfrm>
          <a:prstGeom prst="rect">
            <a:avLst/>
          </a:prstGeom>
          <a:noFill/>
          <a:ln>
            <a:noFill/>
          </a:ln>
          <a:effectLst/>
          <a:extLst>
            <a:ext uri="{C572A759-6A51-4108-AA02-DFA0A04FC94B}">
              <ma14:wrappingTextBoxFlag xmlns="" xmlns:ma14="http://schemas.microsoft.com/office/mac/drawingml/2011/main"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pPr>
            <a:r>
              <a:rPr lang="en-US" sz="1351" dirty="0">
                <a:solidFill>
                  <a:schemeClr val="bg1"/>
                </a:solidFill>
                <a:latin typeface="Georgia"/>
                <a:cs typeface="Times New Roman"/>
              </a:rPr>
              <a:t>Dr. Professor Name</a:t>
            </a:r>
            <a:endParaRPr lang="en-US" sz="1351" dirty="0">
              <a:solidFill>
                <a:schemeClr val="bg1"/>
              </a:solidFill>
            </a:endParaRPr>
          </a:p>
          <a:p>
            <a:pPr>
              <a:lnSpc>
                <a:spcPct val="120000"/>
              </a:lnSpc>
            </a:pPr>
            <a:r>
              <a:rPr lang="en-US" sz="1351" dirty="0">
                <a:solidFill>
                  <a:schemeClr val="bg1"/>
                </a:solidFill>
                <a:latin typeface="Georgia"/>
                <a:cs typeface="Times New Roman"/>
              </a:rPr>
              <a:t>Week X- Day X or Topic</a:t>
            </a:r>
            <a:endParaRPr lang="en-US" sz="1351" dirty="0">
              <a:solidFill>
                <a:schemeClr val="bg1"/>
              </a:solidFill>
            </a:endParaRPr>
          </a:p>
          <a:p>
            <a:pPr>
              <a:lnSpc>
                <a:spcPct val="120000"/>
              </a:lnSpc>
            </a:pPr>
            <a:r>
              <a:rPr lang="en-US" sz="1351" dirty="0">
                <a:solidFill>
                  <a:schemeClr val="bg1"/>
                </a:solidFill>
                <a:latin typeface="Georgia"/>
                <a:ea typeface="ヒラギノ丸ゴ Pro W4"/>
                <a:cs typeface="Times New Roman"/>
              </a:rPr>
              <a:t>08/25/20XX</a:t>
            </a:r>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0" y="4315945"/>
            <a:ext cx="12192000" cy="2542057"/>
          </a:xfrm>
          <a:prstGeom prst="rect">
            <a:avLst/>
          </a:prstGeom>
          <a:noFill/>
          <a:ln>
            <a:noFill/>
          </a:ln>
        </p:spPr>
      </p:pic>
      <p:sp>
        <p:nvSpPr>
          <p:cNvPr id="16" name="Rectangle 15"/>
          <p:cNvSpPr/>
          <p:nvPr/>
        </p:nvSpPr>
        <p:spPr>
          <a:xfrm>
            <a:off x="0" y="4165600"/>
            <a:ext cx="12192000" cy="312923"/>
          </a:xfrm>
          <a:prstGeom prst="rect">
            <a:avLst/>
          </a:prstGeom>
          <a:solidFill>
            <a:srgbClr val="F8B13E"/>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351" dirty="0"/>
          </a:p>
        </p:txBody>
      </p:sp>
      <p:pic>
        <p:nvPicPr>
          <p:cNvPr id="11" name="Picture 10"/>
          <p:cNvPicPr>
            <a:picLocks noChangeAspect="1"/>
          </p:cNvPicPr>
          <p:nvPr/>
        </p:nvPicPr>
        <p:blipFill>
          <a:blip r:embed="rId4"/>
          <a:stretch>
            <a:fillRect/>
          </a:stretch>
        </p:blipFill>
        <p:spPr>
          <a:xfrm>
            <a:off x="4620114" y="3321329"/>
            <a:ext cx="2951791" cy="2847611"/>
          </a:xfrm>
          <a:prstGeom prst="rect">
            <a:avLst/>
          </a:prstGeom>
        </p:spPr>
      </p:pic>
    </p:spTree>
    <p:extLst>
      <p:ext uri="{BB962C8B-B14F-4D97-AF65-F5344CB8AC3E}">
        <p14:creationId xmlns:p14="http://schemas.microsoft.com/office/powerpoint/2010/main" val="207545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0E990A-6C4D-6C56-4FDF-E365D419F5F2}"/>
              </a:ext>
            </a:extLst>
          </p:cNvPr>
          <p:cNvSpPr txBox="1"/>
          <p:nvPr/>
        </p:nvSpPr>
        <p:spPr>
          <a:xfrm>
            <a:off x="431956" y="296596"/>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ideas that make sense to me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interesting new ideas I will remember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question I still have is …</a:t>
            </a:r>
          </a:p>
          <a:p>
            <a:pPr>
              <a:spcAft>
                <a:spcPts val="400"/>
              </a:spcAft>
              <a:tabLst>
                <a:tab pos="5257800" algn="r"/>
              </a:tabLst>
            </a:pPr>
            <a:r>
              <a:rPr lang="en-US" sz="1600" u="sng" dirty="0">
                <a:cs typeface="Calibri"/>
              </a:rPr>
              <a:t>	</a:t>
            </a:r>
            <a:endParaRPr lang="en-US" sz="1600" dirty="0"/>
          </a:p>
        </p:txBody>
      </p:sp>
      <p:sp>
        <p:nvSpPr>
          <p:cNvPr id="17" name="TextBox 16">
            <a:extLst>
              <a:ext uri="{FF2B5EF4-FFF2-40B4-BE49-F238E27FC236}">
                <a16:creationId xmlns:a16="http://schemas.microsoft.com/office/drawing/2014/main" id="{4852D966-FB2B-64D1-7B1B-EC55BDC8FAAA}"/>
              </a:ext>
            </a:extLst>
          </p:cNvPr>
          <p:cNvSpPr txBox="1"/>
          <p:nvPr/>
        </p:nvSpPr>
        <p:spPr>
          <a:xfrm>
            <a:off x="431955" y="3708400"/>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ideas that make sense to me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interesting new ideas I will remember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question I still have is …</a:t>
            </a:r>
          </a:p>
          <a:p>
            <a:pPr>
              <a:spcAft>
                <a:spcPts val="400"/>
              </a:spcAft>
              <a:tabLst>
                <a:tab pos="5257800" algn="r"/>
              </a:tabLst>
            </a:pPr>
            <a:r>
              <a:rPr lang="en-US" sz="1600" u="sng" dirty="0">
                <a:cs typeface="Calibri"/>
              </a:rPr>
              <a:t>	</a:t>
            </a:r>
            <a:endParaRPr lang="en-US" sz="1600" dirty="0"/>
          </a:p>
        </p:txBody>
      </p:sp>
      <p:sp>
        <p:nvSpPr>
          <p:cNvPr id="18" name="TextBox 17">
            <a:extLst>
              <a:ext uri="{FF2B5EF4-FFF2-40B4-BE49-F238E27FC236}">
                <a16:creationId xmlns:a16="http://schemas.microsoft.com/office/drawing/2014/main" id="{8CDF1617-08EE-9037-C259-D4FB4A4EFB00}"/>
              </a:ext>
            </a:extLst>
          </p:cNvPr>
          <p:cNvSpPr txBox="1"/>
          <p:nvPr/>
        </p:nvSpPr>
        <p:spPr>
          <a:xfrm>
            <a:off x="6545248" y="296596"/>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ideas that make sense to me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interesting new ideas I will remember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question I still have is …</a:t>
            </a:r>
          </a:p>
          <a:p>
            <a:pPr>
              <a:spcAft>
                <a:spcPts val="400"/>
              </a:spcAft>
              <a:tabLst>
                <a:tab pos="5257800" algn="r"/>
              </a:tabLst>
            </a:pPr>
            <a:r>
              <a:rPr lang="en-US" sz="1600" u="sng" dirty="0">
                <a:cs typeface="Calibri"/>
              </a:rPr>
              <a:t>	</a:t>
            </a:r>
            <a:endParaRPr lang="en-US" sz="1600" dirty="0"/>
          </a:p>
        </p:txBody>
      </p:sp>
      <p:sp>
        <p:nvSpPr>
          <p:cNvPr id="19" name="TextBox 18">
            <a:extLst>
              <a:ext uri="{FF2B5EF4-FFF2-40B4-BE49-F238E27FC236}">
                <a16:creationId xmlns:a16="http://schemas.microsoft.com/office/drawing/2014/main" id="{04ACA109-BE80-03AD-6135-2D4BB81EA242}"/>
              </a:ext>
            </a:extLst>
          </p:cNvPr>
          <p:cNvSpPr txBox="1"/>
          <p:nvPr/>
        </p:nvSpPr>
        <p:spPr>
          <a:xfrm>
            <a:off x="6545247" y="3708400"/>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ideas that make sense to me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interesting new ideas I will remember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question I still have is …</a:t>
            </a:r>
          </a:p>
          <a:p>
            <a:pPr>
              <a:spcAft>
                <a:spcPts val="400"/>
              </a:spcAft>
              <a:tabLst>
                <a:tab pos="5257800" algn="r"/>
              </a:tabLst>
            </a:pPr>
            <a:r>
              <a:rPr lang="en-US" sz="1600" u="sng" dirty="0">
                <a:cs typeface="Calibri"/>
              </a:rPr>
              <a:t>	</a:t>
            </a:r>
            <a:endParaRPr lang="en-US" sz="1600" dirty="0"/>
          </a:p>
        </p:txBody>
      </p:sp>
    </p:spTree>
    <p:extLst>
      <p:ext uri="{BB962C8B-B14F-4D97-AF65-F5344CB8AC3E}">
        <p14:creationId xmlns:p14="http://schemas.microsoft.com/office/powerpoint/2010/main" val="1831538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0E990A-6C4D-6C56-4FDF-E365D419F5F2}"/>
              </a:ext>
            </a:extLst>
          </p:cNvPr>
          <p:cNvSpPr txBox="1"/>
          <p:nvPr/>
        </p:nvSpPr>
        <p:spPr>
          <a:xfrm>
            <a:off x="431956" y="296596"/>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new terms I can define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new ideas I want to explore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point of confusion I still have is …</a:t>
            </a:r>
          </a:p>
          <a:p>
            <a:pPr>
              <a:spcAft>
                <a:spcPts val="400"/>
              </a:spcAft>
              <a:tabLst>
                <a:tab pos="5257800" algn="r"/>
              </a:tabLst>
            </a:pPr>
            <a:r>
              <a:rPr lang="en-US" sz="1600" u="sng" dirty="0">
                <a:cs typeface="Calibri"/>
              </a:rPr>
              <a:t>	</a:t>
            </a:r>
            <a:endParaRPr lang="en-US" sz="1600" dirty="0"/>
          </a:p>
        </p:txBody>
      </p:sp>
      <p:sp>
        <p:nvSpPr>
          <p:cNvPr id="17" name="TextBox 16">
            <a:extLst>
              <a:ext uri="{FF2B5EF4-FFF2-40B4-BE49-F238E27FC236}">
                <a16:creationId xmlns:a16="http://schemas.microsoft.com/office/drawing/2014/main" id="{4852D966-FB2B-64D1-7B1B-EC55BDC8FAAA}"/>
              </a:ext>
            </a:extLst>
          </p:cNvPr>
          <p:cNvSpPr txBox="1"/>
          <p:nvPr/>
        </p:nvSpPr>
        <p:spPr>
          <a:xfrm>
            <a:off x="431955" y="3708400"/>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new terms I can define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new ideas I want to explore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point of confusion I still have is …</a:t>
            </a:r>
          </a:p>
          <a:p>
            <a:pPr>
              <a:spcAft>
                <a:spcPts val="400"/>
              </a:spcAft>
              <a:tabLst>
                <a:tab pos="5257800" algn="r"/>
              </a:tabLst>
            </a:pPr>
            <a:r>
              <a:rPr lang="en-US" sz="1600" u="sng" dirty="0">
                <a:cs typeface="Calibri"/>
              </a:rPr>
              <a:t>	</a:t>
            </a:r>
            <a:endParaRPr lang="en-US" sz="1600" dirty="0"/>
          </a:p>
        </p:txBody>
      </p:sp>
      <p:sp>
        <p:nvSpPr>
          <p:cNvPr id="18" name="TextBox 17">
            <a:extLst>
              <a:ext uri="{FF2B5EF4-FFF2-40B4-BE49-F238E27FC236}">
                <a16:creationId xmlns:a16="http://schemas.microsoft.com/office/drawing/2014/main" id="{8CDF1617-08EE-9037-C259-D4FB4A4EFB00}"/>
              </a:ext>
            </a:extLst>
          </p:cNvPr>
          <p:cNvSpPr txBox="1"/>
          <p:nvPr/>
        </p:nvSpPr>
        <p:spPr>
          <a:xfrm>
            <a:off x="6545248" y="296596"/>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new terms I can define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new ideas I want to explore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point of confusion I still have is …</a:t>
            </a:r>
          </a:p>
          <a:p>
            <a:pPr>
              <a:spcAft>
                <a:spcPts val="400"/>
              </a:spcAft>
              <a:tabLst>
                <a:tab pos="5257800" algn="r"/>
              </a:tabLst>
            </a:pPr>
            <a:r>
              <a:rPr lang="en-US" sz="1600" u="sng" dirty="0">
                <a:cs typeface="Calibri"/>
              </a:rPr>
              <a:t>	</a:t>
            </a:r>
            <a:endParaRPr lang="en-US" sz="1600" dirty="0"/>
          </a:p>
        </p:txBody>
      </p:sp>
      <p:sp>
        <p:nvSpPr>
          <p:cNvPr id="19" name="TextBox 18">
            <a:extLst>
              <a:ext uri="{FF2B5EF4-FFF2-40B4-BE49-F238E27FC236}">
                <a16:creationId xmlns:a16="http://schemas.microsoft.com/office/drawing/2014/main" id="{04ACA109-BE80-03AD-6135-2D4BB81EA242}"/>
              </a:ext>
            </a:extLst>
          </p:cNvPr>
          <p:cNvSpPr txBox="1"/>
          <p:nvPr/>
        </p:nvSpPr>
        <p:spPr>
          <a:xfrm>
            <a:off x="6545247" y="3708400"/>
            <a:ext cx="5442139" cy="29905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400"/>
              </a:spcAft>
              <a:tabLst>
                <a:tab pos="5257800" algn="r"/>
              </a:tabLst>
            </a:pPr>
            <a:r>
              <a:rPr lang="en-US" sz="1600" b="1" i="1" dirty="0">
                <a:cs typeface="Calibri"/>
              </a:rPr>
              <a:t>Three</a:t>
            </a:r>
            <a:r>
              <a:rPr lang="en-US" sz="1600" dirty="0">
                <a:cs typeface="Calibri"/>
              </a:rPr>
              <a:t> new terms I can define are …</a:t>
            </a:r>
          </a:p>
          <a:p>
            <a:pPr>
              <a:spcAft>
                <a:spcPts val="400"/>
              </a:spcAft>
              <a:tabLst>
                <a:tab pos="5257800" algn="r"/>
              </a:tabLst>
            </a:pPr>
            <a:r>
              <a:rPr lang="en-US" sz="1600" dirty="0">
                <a:cs typeface="Calibri"/>
              </a:rPr>
              <a:t>1)</a:t>
            </a:r>
            <a:r>
              <a:rPr lang="en-US" sz="1600" u="sng" dirty="0">
                <a:cs typeface="Calibri"/>
              </a:rPr>
              <a:t>	 </a:t>
            </a:r>
            <a:r>
              <a:rPr lang="en-US" sz="1600" dirty="0">
                <a:cs typeface="Calibri"/>
              </a:rPr>
              <a:t>2)</a:t>
            </a:r>
            <a:r>
              <a:rPr lang="en-US" sz="1600" u="sng" dirty="0">
                <a:cs typeface="Calibri"/>
              </a:rPr>
              <a:t>	</a:t>
            </a:r>
          </a:p>
          <a:p>
            <a:pPr>
              <a:spcAft>
                <a:spcPts val="400"/>
              </a:spcAft>
              <a:tabLst>
                <a:tab pos="5257800" algn="r"/>
              </a:tabLst>
            </a:pPr>
            <a:r>
              <a:rPr lang="en-US" sz="1600" dirty="0">
                <a:cs typeface="Calibri"/>
              </a:rPr>
              <a:t>3)</a:t>
            </a:r>
            <a:r>
              <a:rPr lang="en-US" sz="1600" u="sng" dirty="0">
                <a:cs typeface="Calibri"/>
              </a:rPr>
              <a:t>	</a:t>
            </a:r>
            <a:endParaRPr lang="en-US" sz="1600" dirty="0">
              <a:cs typeface="Calibri"/>
            </a:endParaRPr>
          </a:p>
          <a:p>
            <a:pPr>
              <a:spcAft>
                <a:spcPts val="400"/>
              </a:spcAft>
              <a:tabLst>
                <a:tab pos="5257800" algn="r"/>
              </a:tabLst>
            </a:pPr>
            <a:r>
              <a:rPr lang="en-US" sz="1600" b="1" i="1" dirty="0"/>
              <a:t>Two</a:t>
            </a:r>
            <a:r>
              <a:rPr lang="en-US" sz="1600" dirty="0"/>
              <a:t> new ideas I want to explore are …</a:t>
            </a:r>
          </a:p>
          <a:p>
            <a:pPr>
              <a:spcAft>
                <a:spcPts val="400"/>
              </a:spcAft>
              <a:tabLst>
                <a:tab pos="5257800" algn="r"/>
              </a:tabLst>
            </a:pPr>
            <a:r>
              <a:rPr lang="en-US" sz="1600" dirty="0">
                <a:cs typeface="Calibri"/>
              </a:rPr>
              <a:t>1)</a:t>
            </a:r>
            <a:r>
              <a:rPr lang="en-US" sz="1600" u="sng" dirty="0">
                <a:cs typeface="Calibri"/>
              </a:rPr>
              <a:t>	</a:t>
            </a:r>
          </a:p>
          <a:p>
            <a:pPr>
              <a:spcAft>
                <a:spcPts val="400"/>
              </a:spcAft>
              <a:tabLst>
                <a:tab pos="5257800" algn="r"/>
              </a:tabLst>
            </a:pPr>
            <a:r>
              <a:rPr lang="en-US" sz="1600" dirty="0">
                <a:cs typeface="Calibri"/>
              </a:rPr>
              <a:t>2)</a:t>
            </a:r>
            <a:r>
              <a:rPr lang="en-US" sz="1600" u="sng" dirty="0">
                <a:cs typeface="Calibri"/>
              </a:rPr>
              <a:t>	</a:t>
            </a:r>
          </a:p>
          <a:p>
            <a:pPr>
              <a:spcAft>
                <a:spcPts val="400"/>
              </a:spcAft>
              <a:tabLst>
                <a:tab pos="5257800" algn="r"/>
              </a:tabLst>
            </a:pPr>
            <a:r>
              <a:rPr lang="en-US" sz="1600" b="1" i="1" dirty="0"/>
              <a:t>One</a:t>
            </a:r>
            <a:r>
              <a:rPr lang="en-US" sz="1600" dirty="0"/>
              <a:t> point of confusion I still have is …</a:t>
            </a:r>
          </a:p>
          <a:p>
            <a:pPr>
              <a:spcAft>
                <a:spcPts val="400"/>
              </a:spcAft>
              <a:tabLst>
                <a:tab pos="5257800" algn="r"/>
              </a:tabLst>
            </a:pPr>
            <a:r>
              <a:rPr lang="en-US" sz="1600" u="sng" dirty="0">
                <a:cs typeface="Calibri"/>
              </a:rPr>
              <a:t>	</a:t>
            </a:r>
            <a:endParaRPr lang="en-US" sz="1600" dirty="0"/>
          </a:p>
        </p:txBody>
      </p:sp>
    </p:spTree>
    <p:extLst>
      <p:ext uri="{BB962C8B-B14F-4D97-AF65-F5344CB8AC3E}">
        <p14:creationId xmlns:p14="http://schemas.microsoft.com/office/powerpoint/2010/main" val="2873842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0E990A-6C4D-6C56-4FDF-E365D419F5F2}"/>
              </a:ext>
            </a:extLst>
          </p:cNvPr>
          <p:cNvSpPr txBox="1"/>
          <p:nvPr/>
        </p:nvSpPr>
        <p:spPr>
          <a:xfrm>
            <a:off x="431956" y="296596"/>
            <a:ext cx="5442139" cy="30008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600"/>
              </a:spcAft>
              <a:tabLst>
                <a:tab pos="5257800" algn="r"/>
              </a:tabLst>
            </a:pPr>
            <a:r>
              <a:rPr lang="en-US" sz="1600" dirty="0">
                <a:cs typeface="Calibri"/>
              </a:rPr>
              <a:t>One activity or discussion that helped me in class today was</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because </a:t>
            </a:r>
            <a:r>
              <a:rPr lang="en-US" sz="1600" u="sng" dirty="0">
                <a:cs typeface="Calibri"/>
              </a:rPr>
              <a:t>	</a:t>
            </a:r>
          </a:p>
          <a:p>
            <a:pPr>
              <a:spcAft>
                <a:spcPts val="600"/>
              </a:spcAft>
              <a:tabLst>
                <a:tab pos="5257800" algn="r"/>
              </a:tabLst>
            </a:pPr>
            <a:r>
              <a:rPr lang="en-US" sz="1600" u="sng" dirty="0">
                <a:cs typeface="Calibri"/>
              </a:rPr>
              <a:t>	</a:t>
            </a:r>
            <a:endParaRPr lang="en-US" sz="1600" dirty="0">
              <a:cs typeface="Calibri"/>
            </a:endParaRPr>
          </a:p>
          <a:p>
            <a:pPr>
              <a:spcAft>
                <a:spcPts val="600"/>
              </a:spcAft>
              <a:tabLst>
                <a:tab pos="5257800" algn="r"/>
              </a:tabLst>
            </a:pPr>
            <a:r>
              <a:rPr lang="en-US" sz="1600" dirty="0"/>
              <a:t>One request to help me next time is </a:t>
            </a:r>
            <a:r>
              <a:rPr lang="en-US" sz="1600" u="sng" dirty="0"/>
              <a:t>	</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One reflection I want to share is </a:t>
            </a:r>
            <a:r>
              <a:rPr lang="en-US" sz="1600" u="sng" dirty="0">
                <a:cs typeface="Calibri"/>
              </a:rPr>
              <a:t>	</a:t>
            </a:r>
          </a:p>
          <a:p>
            <a:pPr>
              <a:spcAft>
                <a:spcPts val="600"/>
              </a:spcAft>
              <a:tabLst>
                <a:tab pos="5257800" algn="r"/>
              </a:tabLst>
            </a:pPr>
            <a:r>
              <a:rPr lang="en-US" sz="1600" u="sng" dirty="0">
                <a:cs typeface="Calibri"/>
              </a:rPr>
              <a:t>	</a:t>
            </a:r>
            <a:endParaRPr lang="en-US" sz="1600" dirty="0"/>
          </a:p>
        </p:txBody>
      </p:sp>
      <p:sp>
        <p:nvSpPr>
          <p:cNvPr id="3" name="TextBox 2">
            <a:extLst>
              <a:ext uri="{FF2B5EF4-FFF2-40B4-BE49-F238E27FC236}">
                <a16:creationId xmlns:a16="http://schemas.microsoft.com/office/drawing/2014/main" id="{E48BECC1-F5F6-08BC-3F26-86645074F261}"/>
              </a:ext>
            </a:extLst>
          </p:cNvPr>
          <p:cNvSpPr txBox="1"/>
          <p:nvPr/>
        </p:nvSpPr>
        <p:spPr>
          <a:xfrm>
            <a:off x="450929" y="3626416"/>
            <a:ext cx="5442139" cy="30008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600"/>
              </a:spcAft>
              <a:tabLst>
                <a:tab pos="5257800" algn="r"/>
              </a:tabLst>
            </a:pPr>
            <a:r>
              <a:rPr lang="en-US" sz="1600" dirty="0">
                <a:cs typeface="Calibri"/>
              </a:rPr>
              <a:t>One activity or discussion that helped me in class today was</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because </a:t>
            </a:r>
            <a:r>
              <a:rPr lang="en-US" sz="1600" u="sng" dirty="0">
                <a:cs typeface="Calibri"/>
              </a:rPr>
              <a:t>	</a:t>
            </a:r>
          </a:p>
          <a:p>
            <a:pPr>
              <a:spcAft>
                <a:spcPts val="600"/>
              </a:spcAft>
              <a:tabLst>
                <a:tab pos="5257800" algn="r"/>
              </a:tabLst>
            </a:pPr>
            <a:r>
              <a:rPr lang="en-US" sz="1600" u="sng" dirty="0">
                <a:cs typeface="Calibri"/>
              </a:rPr>
              <a:t>	</a:t>
            </a:r>
            <a:endParaRPr lang="en-US" sz="1600" dirty="0">
              <a:cs typeface="Calibri"/>
            </a:endParaRPr>
          </a:p>
          <a:p>
            <a:pPr>
              <a:spcAft>
                <a:spcPts val="600"/>
              </a:spcAft>
              <a:tabLst>
                <a:tab pos="5257800" algn="r"/>
              </a:tabLst>
            </a:pPr>
            <a:r>
              <a:rPr lang="en-US" sz="1600" dirty="0"/>
              <a:t>One request to help me next time is </a:t>
            </a:r>
            <a:r>
              <a:rPr lang="en-US" sz="1600" u="sng" dirty="0"/>
              <a:t>	</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One reflection I want to share is </a:t>
            </a:r>
            <a:r>
              <a:rPr lang="en-US" sz="1600" u="sng" dirty="0">
                <a:cs typeface="Calibri"/>
              </a:rPr>
              <a:t>	</a:t>
            </a:r>
          </a:p>
          <a:p>
            <a:pPr>
              <a:spcAft>
                <a:spcPts val="600"/>
              </a:spcAft>
              <a:tabLst>
                <a:tab pos="5257800" algn="r"/>
              </a:tabLst>
            </a:pPr>
            <a:r>
              <a:rPr lang="en-US" sz="1600" u="sng" dirty="0">
                <a:cs typeface="Calibri"/>
              </a:rPr>
              <a:t>	</a:t>
            </a:r>
            <a:endParaRPr lang="en-US" sz="1600" dirty="0"/>
          </a:p>
        </p:txBody>
      </p:sp>
      <p:sp>
        <p:nvSpPr>
          <p:cNvPr id="4" name="TextBox 3">
            <a:extLst>
              <a:ext uri="{FF2B5EF4-FFF2-40B4-BE49-F238E27FC236}">
                <a16:creationId xmlns:a16="http://schemas.microsoft.com/office/drawing/2014/main" id="{6F765A7E-755E-D70B-2B05-35B7B91BB4B7}"/>
              </a:ext>
            </a:extLst>
          </p:cNvPr>
          <p:cNvSpPr txBox="1"/>
          <p:nvPr/>
        </p:nvSpPr>
        <p:spPr>
          <a:xfrm>
            <a:off x="6507721" y="299016"/>
            <a:ext cx="5442139" cy="30008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600"/>
              </a:spcAft>
              <a:tabLst>
                <a:tab pos="5257800" algn="r"/>
              </a:tabLst>
            </a:pPr>
            <a:r>
              <a:rPr lang="en-US" sz="1600" dirty="0">
                <a:cs typeface="Calibri"/>
              </a:rPr>
              <a:t>One activity or discussion that helped me in class today was</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because </a:t>
            </a:r>
            <a:r>
              <a:rPr lang="en-US" sz="1600" u="sng" dirty="0">
                <a:cs typeface="Calibri"/>
              </a:rPr>
              <a:t>	</a:t>
            </a:r>
          </a:p>
          <a:p>
            <a:pPr>
              <a:spcAft>
                <a:spcPts val="600"/>
              </a:spcAft>
              <a:tabLst>
                <a:tab pos="5257800" algn="r"/>
              </a:tabLst>
            </a:pPr>
            <a:r>
              <a:rPr lang="en-US" sz="1600" u="sng" dirty="0">
                <a:cs typeface="Calibri"/>
              </a:rPr>
              <a:t>	</a:t>
            </a:r>
            <a:endParaRPr lang="en-US" sz="1600" dirty="0">
              <a:cs typeface="Calibri"/>
            </a:endParaRPr>
          </a:p>
          <a:p>
            <a:pPr>
              <a:spcAft>
                <a:spcPts val="600"/>
              </a:spcAft>
              <a:tabLst>
                <a:tab pos="5257800" algn="r"/>
              </a:tabLst>
            </a:pPr>
            <a:r>
              <a:rPr lang="en-US" sz="1600" dirty="0"/>
              <a:t>One request to help me next time is </a:t>
            </a:r>
            <a:r>
              <a:rPr lang="en-US" sz="1600" u="sng" dirty="0"/>
              <a:t>	</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One reflection I want to share is </a:t>
            </a:r>
            <a:r>
              <a:rPr lang="en-US" sz="1600" u="sng" dirty="0">
                <a:cs typeface="Calibri"/>
              </a:rPr>
              <a:t>	</a:t>
            </a:r>
          </a:p>
          <a:p>
            <a:pPr>
              <a:spcAft>
                <a:spcPts val="600"/>
              </a:spcAft>
              <a:tabLst>
                <a:tab pos="5257800" algn="r"/>
              </a:tabLst>
            </a:pPr>
            <a:r>
              <a:rPr lang="en-US" sz="1600" u="sng" dirty="0">
                <a:cs typeface="Calibri"/>
              </a:rPr>
              <a:t>	</a:t>
            </a:r>
            <a:endParaRPr lang="en-US" sz="1600" dirty="0"/>
          </a:p>
        </p:txBody>
      </p:sp>
      <p:sp>
        <p:nvSpPr>
          <p:cNvPr id="5" name="TextBox 4">
            <a:extLst>
              <a:ext uri="{FF2B5EF4-FFF2-40B4-BE49-F238E27FC236}">
                <a16:creationId xmlns:a16="http://schemas.microsoft.com/office/drawing/2014/main" id="{8E377F4C-BBDE-6569-65F4-BEA868E6226E}"/>
              </a:ext>
            </a:extLst>
          </p:cNvPr>
          <p:cNvSpPr txBox="1"/>
          <p:nvPr/>
        </p:nvSpPr>
        <p:spPr>
          <a:xfrm>
            <a:off x="6526694" y="3628836"/>
            <a:ext cx="5442139" cy="30008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tabLst>
                <a:tab pos="5257800" algn="r"/>
              </a:tabLst>
            </a:pPr>
            <a:r>
              <a:rPr lang="en-US" sz="1600" b="1" dirty="0">
                <a:cs typeface="Calibri"/>
              </a:rPr>
              <a:t>Exit Ticket </a:t>
            </a:r>
            <a:r>
              <a:rPr lang="en-US" sz="1600" dirty="0">
                <a:cs typeface="Calibri"/>
              </a:rPr>
              <a:t>xxx-wk.#    Name: </a:t>
            </a:r>
            <a:r>
              <a:rPr lang="en-US" sz="1600" u="sng" dirty="0">
                <a:cs typeface="Calibri"/>
              </a:rPr>
              <a:t>	</a:t>
            </a:r>
          </a:p>
          <a:p>
            <a:pPr>
              <a:spcBef>
                <a:spcPts val="600"/>
              </a:spcBef>
              <a:spcAft>
                <a:spcPts val="600"/>
              </a:spcAft>
              <a:tabLst>
                <a:tab pos="5257800" algn="r"/>
              </a:tabLst>
            </a:pPr>
            <a:r>
              <a:rPr lang="en-US" sz="1600" dirty="0">
                <a:cs typeface="Calibri"/>
              </a:rPr>
              <a:t>One activity or discussion that helped me in class today was</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because </a:t>
            </a:r>
            <a:r>
              <a:rPr lang="en-US" sz="1600" u="sng" dirty="0">
                <a:cs typeface="Calibri"/>
              </a:rPr>
              <a:t>	</a:t>
            </a:r>
          </a:p>
          <a:p>
            <a:pPr>
              <a:spcAft>
                <a:spcPts val="600"/>
              </a:spcAft>
              <a:tabLst>
                <a:tab pos="5257800" algn="r"/>
              </a:tabLst>
            </a:pPr>
            <a:r>
              <a:rPr lang="en-US" sz="1600" u="sng" dirty="0">
                <a:cs typeface="Calibri"/>
              </a:rPr>
              <a:t>	</a:t>
            </a:r>
            <a:endParaRPr lang="en-US" sz="1600" dirty="0">
              <a:cs typeface="Calibri"/>
            </a:endParaRPr>
          </a:p>
          <a:p>
            <a:pPr>
              <a:spcAft>
                <a:spcPts val="600"/>
              </a:spcAft>
              <a:tabLst>
                <a:tab pos="5257800" algn="r"/>
              </a:tabLst>
            </a:pPr>
            <a:r>
              <a:rPr lang="en-US" sz="1600" dirty="0"/>
              <a:t>One request to help me next time is </a:t>
            </a:r>
            <a:r>
              <a:rPr lang="en-US" sz="1600" u="sng" dirty="0"/>
              <a:t>	</a:t>
            </a:r>
          </a:p>
          <a:p>
            <a:pPr>
              <a:spcAft>
                <a:spcPts val="600"/>
              </a:spcAft>
              <a:tabLst>
                <a:tab pos="5257800" algn="r"/>
              </a:tabLst>
            </a:pPr>
            <a:r>
              <a:rPr lang="en-US" sz="1600" u="sng" dirty="0">
                <a:cs typeface="Calibri"/>
              </a:rPr>
              <a:t>	</a:t>
            </a:r>
          </a:p>
          <a:p>
            <a:pPr>
              <a:spcAft>
                <a:spcPts val="600"/>
              </a:spcAft>
              <a:tabLst>
                <a:tab pos="5257800" algn="r"/>
              </a:tabLst>
            </a:pPr>
            <a:r>
              <a:rPr lang="en-US" sz="1600" dirty="0">
                <a:cs typeface="Calibri"/>
              </a:rPr>
              <a:t>One reflection I want to share is </a:t>
            </a:r>
            <a:r>
              <a:rPr lang="en-US" sz="1600" u="sng" dirty="0">
                <a:cs typeface="Calibri"/>
              </a:rPr>
              <a:t>	</a:t>
            </a:r>
          </a:p>
          <a:p>
            <a:pPr>
              <a:spcAft>
                <a:spcPts val="600"/>
              </a:spcAft>
              <a:tabLst>
                <a:tab pos="5257800" algn="r"/>
              </a:tabLst>
            </a:pPr>
            <a:r>
              <a:rPr lang="en-US" sz="1600" u="sng" dirty="0">
                <a:cs typeface="Calibri"/>
              </a:rPr>
              <a:t>	</a:t>
            </a:r>
            <a:endParaRPr lang="en-US" sz="1600" dirty="0"/>
          </a:p>
        </p:txBody>
      </p:sp>
    </p:spTree>
    <p:extLst>
      <p:ext uri="{BB962C8B-B14F-4D97-AF65-F5344CB8AC3E}">
        <p14:creationId xmlns:p14="http://schemas.microsoft.com/office/powerpoint/2010/main" val="1201897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0E990A-6C4D-6C56-4FDF-E365D419F5F2}"/>
              </a:ext>
            </a:extLst>
          </p:cNvPr>
          <p:cNvSpPr txBox="1"/>
          <p:nvPr/>
        </p:nvSpPr>
        <p:spPr>
          <a:xfrm>
            <a:off x="431956" y="296596"/>
            <a:ext cx="5442139"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300"/>
              </a:spcAft>
              <a:tabLst>
                <a:tab pos="5257800" algn="r"/>
              </a:tabLst>
            </a:pPr>
            <a:r>
              <a:rPr lang="en-US" sz="1600" b="1" dirty="0">
                <a:cs typeface="Calibri"/>
              </a:rPr>
              <a:t>Exit Ticket </a:t>
            </a:r>
            <a:r>
              <a:rPr lang="en-US" sz="1600" dirty="0">
                <a:cs typeface="Calibri"/>
              </a:rPr>
              <a:t>xxx-wk.#    Group Names: </a:t>
            </a:r>
            <a:r>
              <a:rPr lang="en-US" sz="1600" u="sng" dirty="0">
                <a:cs typeface="Calibri"/>
              </a:rPr>
              <a:t>	</a:t>
            </a:r>
          </a:p>
          <a:p>
            <a:pPr>
              <a:spcBef>
                <a:spcPts val="600"/>
              </a:spcBef>
              <a:spcAft>
                <a:spcPts val="300"/>
              </a:spcAft>
              <a:tabLst>
                <a:tab pos="2633472" algn="r"/>
                <a:tab pos="2743200" algn="l"/>
                <a:tab pos="5257800" algn="r"/>
              </a:tabLst>
            </a:pPr>
            <a:r>
              <a:rPr lang="en-US" sz="1600" u="sng" dirty="0">
                <a:cs typeface="Calibri"/>
              </a:rPr>
              <a:t>	</a:t>
            </a:r>
            <a:r>
              <a:rPr lang="en-US" sz="1600" dirty="0">
                <a:cs typeface="Calibri"/>
              </a:rPr>
              <a:t>	Absent: </a:t>
            </a:r>
            <a:r>
              <a:rPr lang="en-US" sz="1600" u="sng" dirty="0">
                <a:cs typeface="Calibri"/>
              </a:rPr>
              <a:t>	</a:t>
            </a:r>
          </a:p>
          <a:p>
            <a:pPr>
              <a:spcBef>
                <a:spcPts val="600"/>
              </a:spcBef>
              <a:spcAft>
                <a:spcPts val="300"/>
              </a:spcAft>
              <a:tabLst>
                <a:tab pos="5257800" algn="r"/>
              </a:tabLst>
            </a:pPr>
            <a:r>
              <a:rPr lang="en-US" sz="1600" dirty="0">
                <a:cs typeface="Calibri"/>
              </a:rPr>
              <a:t>Today our group accomplished </a:t>
            </a:r>
            <a:r>
              <a:rPr lang="en-US" sz="1600" u="sng" dirty="0">
                <a:cs typeface="Calibri"/>
              </a:rPr>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Next, our group needs to  </a:t>
            </a:r>
            <a:r>
              <a:rPr lang="en-US" sz="1600" u="sng" dirty="0">
                <a:cs typeface="Calibri"/>
              </a:rPr>
              <a:t>	</a:t>
            </a:r>
          </a:p>
          <a:p>
            <a:pPr>
              <a:spcAft>
                <a:spcPts val="300"/>
              </a:spcAft>
              <a:tabLst>
                <a:tab pos="5257800" algn="r"/>
              </a:tabLst>
            </a:pPr>
            <a:r>
              <a:rPr lang="en-US" sz="1600" u="sng" dirty="0">
                <a:cs typeface="Calibri"/>
              </a:rPr>
              <a:t>	</a:t>
            </a:r>
            <a:endParaRPr lang="en-US" sz="1600" dirty="0">
              <a:cs typeface="Calibri"/>
            </a:endParaRPr>
          </a:p>
          <a:p>
            <a:pPr>
              <a:spcAft>
                <a:spcPts val="300"/>
              </a:spcAft>
              <a:tabLst>
                <a:tab pos="5257800" algn="r"/>
              </a:tabLst>
            </a:pPr>
            <a:r>
              <a:rPr lang="en-US" sz="1600" dirty="0"/>
              <a:t>One challenge our group is facing is </a:t>
            </a:r>
            <a:r>
              <a:rPr lang="en-US" sz="1600" u="sng" dirty="0"/>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A request that would be helpful is </a:t>
            </a:r>
            <a:r>
              <a:rPr lang="en-US" sz="1600" u="sng" dirty="0">
                <a:cs typeface="Calibri"/>
              </a:rPr>
              <a:t>	</a:t>
            </a:r>
          </a:p>
          <a:p>
            <a:pPr>
              <a:spcAft>
                <a:spcPts val="300"/>
              </a:spcAft>
              <a:tabLst>
                <a:tab pos="5257800" algn="r"/>
              </a:tabLst>
            </a:pPr>
            <a:r>
              <a:rPr lang="en-US" sz="1600" u="sng" dirty="0">
                <a:cs typeface="Calibri"/>
              </a:rPr>
              <a:t>	</a:t>
            </a:r>
            <a:endParaRPr lang="en-US" sz="1600" dirty="0"/>
          </a:p>
        </p:txBody>
      </p:sp>
      <p:sp>
        <p:nvSpPr>
          <p:cNvPr id="6" name="TextBox 5">
            <a:extLst>
              <a:ext uri="{FF2B5EF4-FFF2-40B4-BE49-F238E27FC236}">
                <a16:creationId xmlns:a16="http://schemas.microsoft.com/office/drawing/2014/main" id="{F1D0D738-05A0-4A9E-61D3-DCF61764CB44}"/>
              </a:ext>
            </a:extLst>
          </p:cNvPr>
          <p:cNvSpPr txBox="1"/>
          <p:nvPr/>
        </p:nvSpPr>
        <p:spPr>
          <a:xfrm>
            <a:off x="431955" y="3708400"/>
            <a:ext cx="5442139"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300"/>
              </a:spcAft>
              <a:tabLst>
                <a:tab pos="5257800" algn="r"/>
              </a:tabLst>
            </a:pPr>
            <a:r>
              <a:rPr lang="en-US" sz="1600" b="1" dirty="0">
                <a:cs typeface="Calibri"/>
              </a:rPr>
              <a:t>Exit Ticket </a:t>
            </a:r>
            <a:r>
              <a:rPr lang="en-US" sz="1600" dirty="0">
                <a:cs typeface="Calibri"/>
              </a:rPr>
              <a:t>xxx-wk.#    Group Names: </a:t>
            </a:r>
            <a:r>
              <a:rPr lang="en-US" sz="1600" u="sng" dirty="0">
                <a:cs typeface="Calibri"/>
              </a:rPr>
              <a:t>	</a:t>
            </a:r>
          </a:p>
          <a:p>
            <a:pPr>
              <a:spcBef>
                <a:spcPts val="600"/>
              </a:spcBef>
              <a:spcAft>
                <a:spcPts val="300"/>
              </a:spcAft>
              <a:tabLst>
                <a:tab pos="2633472" algn="r"/>
                <a:tab pos="2743200" algn="l"/>
                <a:tab pos="5257800" algn="r"/>
              </a:tabLst>
            </a:pPr>
            <a:r>
              <a:rPr lang="en-US" sz="1600" u="sng" dirty="0">
                <a:cs typeface="Calibri"/>
              </a:rPr>
              <a:t>	</a:t>
            </a:r>
            <a:r>
              <a:rPr lang="en-US" sz="1600" dirty="0">
                <a:cs typeface="Calibri"/>
              </a:rPr>
              <a:t>	Absent: </a:t>
            </a:r>
            <a:r>
              <a:rPr lang="en-US" sz="1600" u="sng" dirty="0">
                <a:cs typeface="Calibri"/>
              </a:rPr>
              <a:t>	</a:t>
            </a:r>
          </a:p>
          <a:p>
            <a:pPr>
              <a:spcBef>
                <a:spcPts val="600"/>
              </a:spcBef>
              <a:spcAft>
                <a:spcPts val="300"/>
              </a:spcAft>
              <a:tabLst>
                <a:tab pos="5257800" algn="r"/>
              </a:tabLst>
            </a:pPr>
            <a:r>
              <a:rPr lang="en-US" sz="1600" dirty="0">
                <a:cs typeface="Calibri"/>
              </a:rPr>
              <a:t>Today our group accomplished </a:t>
            </a:r>
            <a:r>
              <a:rPr lang="en-US" sz="1600" u="sng" dirty="0">
                <a:cs typeface="Calibri"/>
              </a:rPr>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Next, our group needs to  </a:t>
            </a:r>
            <a:r>
              <a:rPr lang="en-US" sz="1600" u="sng" dirty="0">
                <a:cs typeface="Calibri"/>
              </a:rPr>
              <a:t>	</a:t>
            </a:r>
          </a:p>
          <a:p>
            <a:pPr>
              <a:spcAft>
                <a:spcPts val="300"/>
              </a:spcAft>
              <a:tabLst>
                <a:tab pos="5257800" algn="r"/>
              </a:tabLst>
            </a:pPr>
            <a:r>
              <a:rPr lang="en-US" sz="1600" u="sng" dirty="0">
                <a:cs typeface="Calibri"/>
              </a:rPr>
              <a:t>	</a:t>
            </a:r>
            <a:endParaRPr lang="en-US" sz="1600" dirty="0">
              <a:cs typeface="Calibri"/>
            </a:endParaRPr>
          </a:p>
          <a:p>
            <a:pPr>
              <a:spcAft>
                <a:spcPts val="300"/>
              </a:spcAft>
              <a:tabLst>
                <a:tab pos="5257800" algn="r"/>
              </a:tabLst>
            </a:pPr>
            <a:r>
              <a:rPr lang="en-US" sz="1600" dirty="0"/>
              <a:t>One challenge our group is facing is </a:t>
            </a:r>
            <a:r>
              <a:rPr lang="en-US" sz="1600" u="sng" dirty="0"/>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A request that would be helpful is </a:t>
            </a:r>
            <a:r>
              <a:rPr lang="en-US" sz="1600" u="sng" dirty="0">
                <a:cs typeface="Calibri"/>
              </a:rPr>
              <a:t>	</a:t>
            </a:r>
          </a:p>
          <a:p>
            <a:pPr>
              <a:spcAft>
                <a:spcPts val="300"/>
              </a:spcAft>
              <a:tabLst>
                <a:tab pos="5257800" algn="r"/>
              </a:tabLst>
            </a:pPr>
            <a:r>
              <a:rPr lang="en-US" sz="1600" u="sng" dirty="0">
                <a:cs typeface="Calibri"/>
              </a:rPr>
              <a:t>	</a:t>
            </a:r>
            <a:endParaRPr lang="en-US" sz="1600" dirty="0"/>
          </a:p>
        </p:txBody>
      </p:sp>
      <p:sp>
        <p:nvSpPr>
          <p:cNvPr id="7" name="TextBox 6">
            <a:extLst>
              <a:ext uri="{FF2B5EF4-FFF2-40B4-BE49-F238E27FC236}">
                <a16:creationId xmlns:a16="http://schemas.microsoft.com/office/drawing/2014/main" id="{16572842-2BA1-DAE0-749F-762DB33288D8}"/>
              </a:ext>
            </a:extLst>
          </p:cNvPr>
          <p:cNvSpPr txBox="1"/>
          <p:nvPr/>
        </p:nvSpPr>
        <p:spPr>
          <a:xfrm>
            <a:off x="6504508" y="296596"/>
            <a:ext cx="5442139"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300"/>
              </a:spcAft>
              <a:tabLst>
                <a:tab pos="5257800" algn="r"/>
              </a:tabLst>
            </a:pPr>
            <a:r>
              <a:rPr lang="en-US" sz="1600" b="1" dirty="0">
                <a:cs typeface="Calibri"/>
              </a:rPr>
              <a:t>Exit Ticket </a:t>
            </a:r>
            <a:r>
              <a:rPr lang="en-US" sz="1600" dirty="0">
                <a:cs typeface="Calibri"/>
              </a:rPr>
              <a:t>xxx-wk.#    Group Names: </a:t>
            </a:r>
            <a:r>
              <a:rPr lang="en-US" sz="1600" u="sng" dirty="0">
                <a:cs typeface="Calibri"/>
              </a:rPr>
              <a:t>	</a:t>
            </a:r>
          </a:p>
          <a:p>
            <a:pPr>
              <a:spcBef>
                <a:spcPts val="600"/>
              </a:spcBef>
              <a:spcAft>
                <a:spcPts val="300"/>
              </a:spcAft>
              <a:tabLst>
                <a:tab pos="2633472" algn="r"/>
                <a:tab pos="2743200" algn="l"/>
                <a:tab pos="5257800" algn="r"/>
              </a:tabLst>
            </a:pPr>
            <a:r>
              <a:rPr lang="en-US" sz="1600" u="sng" dirty="0">
                <a:cs typeface="Calibri"/>
              </a:rPr>
              <a:t>	</a:t>
            </a:r>
            <a:r>
              <a:rPr lang="en-US" sz="1600" dirty="0">
                <a:cs typeface="Calibri"/>
              </a:rPr>
              <a:t>	Absent: </a:t>
            </a:r>
            <a:r>
              <a:rPr lang="en-US" sz="1600" u="sng" dirty="0">
                <a:cs typeface="Calibri"/>
              </a:rPr>
              <a:t>	</a:t>
            </a:r>
          </a:p>
          <a:p>
            <a:pPr>
              <a:spcBef>
                <a:spcPts val="600"/>
              </a:spcBef>
              <a:spcAft>
                <a:spcPts val="300"/>
              </a:spcAft>
              <a:tabLst>
                <a:tab pos="5257800" algn="r"/>
              </a:tabLst>
            </a:pPr>
            <a:r>
              <a:rPr lang="en-US" sz="1600" dirty="0">
                <a:cs typeface="Calibri"/>
              </a:rPr>
              <a:t>Today our group accomplished </a:t>
            </a:r>
            <a:r>
              <a:rPr lang="en-US" sz="1600" u="sng" dirty="0">
                <a:cs typeface="Calibri"/>
              </a:rPr>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Next, our group needs to  </a:t>
            </a:r>
            <a:r>
              <a:rPr lang="en-US" sz="1600" u="sng" dirty="0">
                <a:cs typeface="Calibri"/>
              </a:rPr>
              <a:t>	</a:t>
            </a:r>
          </a:p>
          <a:p>
            <a:pPr>
              <a:spcAft>
                <a:spcPts val="300"/>
              </a:spcAft>
              <a:tabLst>
                <a:tab pos="5257800" algn="r"/>
              </a:tabLst>
            </a:pPr>
            <a:r>
              <a:rPr lang="en-US" sz="1600" u="sng" dirty="0">
                <a:cs typeface="Calibri"/>
              </a:rPr>
              <a:t>	</a:t>
            </a:r>
            <a:endParaRPr lang="en-US" sz="1600" dirty="0">
              <a:cs typeface="Calibri"/>
            </a:endParaRPr>
          </a:p>
          <a:p>
            <a:pPr>
              <a:spcAft>
                <a:spcPts val="300"/>
              </a:spcAft>
              <a:tabLst>
                <a:tab pos="5257800" algn="r"/>
              </a:tabLst>
            </a:pPr>
            <a:r>
              <a:rPr lang="en-US" sz="1600" dirty="0"/>
              <a:t>One challenge our group is facing is </a:t>
            </a:r>
            <a:r>
              <a:rPr lang="en-US" sz="1600" u="sng" dirty="0"/>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A request that would be helpful is </a:t>
            </a:r>
            <a:r>
              <a:rPr lang="en-US" sz="1600" u="sng" dirty="0">
                <a:cs typeface="Calibri"/>
              </a:rPr>
              <a:t>	</a:t>
            </a:r>
          </a:p>
          <a:p>
            <a:pPr>
              <a:spcAft>
                <a:spcPts val="300"/>
              </a:spcAft>
              <a:tabLst>
                <a:tab pos="5257800" algn="r"/>
              </a:tabLst>
            </a:pPr>
            <a:r>
              <a:rPr lang="en-US" sz="1600" u="sng" dirty="0">
                <a:cs typeface="Calibri"/>
              </a:rPr>
              <a:t>	</a:t>
            </a:r>
            <a:endParaRPr lang="en-US" sz="1600" dirty="0"/>
          </a:p>
        </p:txBody>
      </p:sp>
      <p:sp>
        <p:nvSpPr>
          <p:cNvPr id="8" name="TextBox 7">
            <a:extLst>
              <a:ext uri="{FF2B5EF4-FFF2-40B4-BE49-F238E27FC236}">
                <a16:creationId xmlns:a16="http://schemas.microsoft.com/office/drawing/2014/main" id="{7080420A-25CE-5FE4-FE96-9E55170A1F53}"/>
              </a:ext>
            </a:extLst>
          </p:cNvPr>
          <p:cNvSpPr txBox="1"/>
          <p:nvPr/>
        </p:nvSpPr>
        <p:spPr>
          <a:xfrm>
            <a:off x="6504507" y="3708400"/>
            <a:ext cx="5442139"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300"/>
              </a:spcAft>
              <a:tabLst>
                <a:tab pos="5257800" algn="r"/>
              </a:tabLst>
            </a:pPr>
            <a:r>
              <a:rPr lang="en-US" sz="1600" b="1" dirty="0">
                <a:cs typeface="Calibri"/>
              </a:rPr>
              <a:t>Exit Ticket </a:t>
            </a:r>
            <a:r>
              <a:rPr lang="en-US" sz="1600" dirty="0">
                <a:cs typeface="Calibri"/>
              </a:rPr>
              <a:t>xxx-wk.#    Group Names: </a:t>
            </a:r>
            <a:r>
              <a:rPr lang="en-US" sz="1600" u="sng" dirty="0">
                <a:cs typeface="Calibri"/>
              </a:rPr>
              <a:t>	</a:t>
            </a:r>
          </a:p>
          <a:p>
            <a:pPr>
              <a:spcBef>
                <a:spcPts val="600"/>
              </a:spcBef>
              <a:spcAft>
                <a:spcPts val="300"/>
              </a:spcAft>
              <a:tabLst>
                <a:tab pos="2633472" algn="r"/>
                <a:tab pos="2743200" algn="l"/>
                <a:tab pos="5257800" algn="r"/>
              </a:tabLst>
            </a:pPr>
            <a:r>
              <a:rPr lang="en-US" sz="1600" u="sng" dirty="0">
                <a:cs typeface="Calibri"/>
              </a:rPr>
              <a:t>	</a:t>
            </a:r>
            <a:r>
              <a:rPr lang="en-US" sz="1600" dirty="0">
                <a:cs typeface="Calibri"/>
              </a:rPr>
              <a:t>	Absent: </a:t>
            </a:r>
            <a:r>
              <a:rPr lang="en-US" sz="1600" u="sng" dirty="0">
                <a:cs typeface="Calibri"/>
              </a:rPr>
              <a:t>	</a:t>
            </a:r>
          </a:p>
          <a:p>
            <a:pPr>
              <a:spcBef>
                <a:spcPts val="600"/>
              </a:spcBef>
              <a:spcAft>
                <a:spcPts val="300"/>
              </a:spcAft>
              <a:tabLst>
                <a:tab pos="5257800" algn="r"/>
              </a:tabLst>
            </a:pPr>
            <a:r>
              <a:rPr lang="en-US" sz="1600" dirty="0">
                <a:cs typeface="Calibri"/>
              </a:rPr>
              <a:t>Today our group accomplished </a:t>
            </a:r>
            <a:r>
              <a:rPr lang="en-US" sz="1600" u="sng" dirty="0">
                <a:cs typeface="Calibri"/>
              </a:rPr>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Next, our group needs to  </a:t>
            </a:r>
            <a:r>
              <a:rPr lang="en-US" sz="1600" u="sng" dirty="0">
                <a:cs typeface="Calibri"/>
              </a:rPr>
              <a:t>	</a:t>
            </a:r>
          </a:p>
          <a:p>
            <a:pPr>
              <a:spcAft>
                <a:spcPts val="300"/>
              </a:spcAft>
              <a:tabLst>
                <a:tab pos="5257800" algn="r"/>
              </a:tabLst>
            </a:pPr>
            <a:r>
              <a:rPr lang="en-US" sz="1600" u="sng" dirty="0">
                <a:cs typeface="Calibri"/>
              </a:rPr>
              <a:t>	</a:t>
            </a:r>
            <a:endParaRPr lang="en-US" sz="1600" dirty="0">
              <a:cs typeface="Calibri"/>
            </a:endParaRPr>
          </a:p>
          <a:p>
            <a:pPr>
              <a:spcAft>
                <a:spcPts val="300"/>
              </a:spcAft>
              <a:tabLst>
                <a:tab pos="5257800" algn="r"/>
              </a:tabLst>
            </a:pPr>
            <a:r>
              <a:rPr lang="en-US" sz="1600" dirty="0"/>
              <a:t>One challenge our group is facing is </a:t>
            </a:r>
            <a:r>
              <a:rPr lang="en-US" sz="1600" u="sng" dirty="0"/>
              <a:t>	</a:t>
            </a:r>
          </a:p>
          <a:p>
            <a:pPr>
              <a:spcAft>
                <a:spcPts val="300"/>
              </a:spcAft>
              <a:tabLst>
                <a:tab pos="5257800" algn="r"/>
              </a:tabLst>
            </a:pPr>
            <a:r>
              <a:rPr lang="en-US" sz="1600" u="sng" dirty="0">
                <a:cs typeface="Calibri"/>
              </a:rPr>
              <a:t>	</a:t>
            </a:r>
          </a:p>
          <a:p>
            <a:pPr>
              <a:spcAft>
                <a:spcPts val="300"/>
              </a:spcAft>
              <a:tabLst>
                <a:tab pos="5257800" algn="r"/>
              </a:tabLst>
            </a:pPr>
            <a:r>
              <a:rPr lang="en-US" sz="1600" dirty="0">
                <a:cs typeface="Calibri"/>
              </a:rPr>
              <a:t>A request that would be helpful is </a:t>
            </a:r>
            <a:r>
              <a:rPr lang="en-US" sz="1600" u="sng" dirty="0">
                <a:cs typeface="Calibri"/>
              </a:rPr>
              <a:t>	</a:t>
            </a:r>
          </a:p>
          <a:p>
            <a:pPr>
              <a:spcAft>
                <a:spcPts val="300"/>
              </a:spcAft>
              <a:tabLst>
                <a:tab pos="5257800" algn="r"/>
              </a:tabLst>
            </a:pPr>
            <a:r>
              <a:rPr lang="en-US" sz="1600" u="sng" dirty="0">
                <a:cs typeface="Calibri"/>
              </a:rPr>
              <a:t>	</a:t>
            </a:r>
            <a:endParaRPr lang="en-US" sz="1600" dirty="0"/>
          </a:p>
        </p:txBody>
      </p:sp>
    </p:spTree>
    <p:extLst>
      <p:ext uri="{BB962C8B-B14F-4D97-AF65-F5344CB8AC3E}">
        <p14:creationId xmlns:p14="http://schemas.microsoft.com/office/powerpoint/2010/main" val="1465219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DE795-91C3-8D4B-F8DA-4CC33C4575D8}"/>
              </a:ext>
            </a:extLst>
          </p:cNvPr>
          <p:cNvSpPr>
            <a:spLocks noGrp="1"/>
          </p:cNvSpPr>
          <p:nvPr>
            <p:ph type="title"/>
          </p:nvPr>
        </p:nvSpPr>
        <p:spPr>
          <a:xfrm>
            <a:off x="632745" y="806430"/>
            <a:ext cx="10972800" cy="802747"/>
          </a:xfrm>
        </p:spPr>
        <p:txBody>
          <a:bodyPr/>
          <a:lstStyle/>
          <a:p>
            <a:r>
              <a:rPr lang="en-US" b="1" dirty="0">
                <a:solidFill>
                  <a:srgbClr val="192E50"/>
                </a:solidFill>
                <a:cs typeface="Helvetica"/>
              </a:rPr>
              <a:t>Course Ice Breaker (3-5 min)</a:t>
            </a:r>
            <a:br>
              <a:rPr lang="en-US" dirty="0">
                <a:solidFill>
                  <a:srgbClr val="000000"/>
                </a:solidFill>
                <a:cs typeface="Calibri"/>
              </a:rPr>
            </a:br>
            <a:endParaRPr lang="en-US" dirty="0"/>
          </a:p>
        </p:txBody>
      </p:sp>
      <p:sp>
        <p:nvSpPr>
          <p:cNvPr id="3" name="Content Placeholder 2">
            <a:extLst>
              <a:ext uri="{FF2B5EF4-FFF2-40B4-BE49-F238E27FC236}">
                <a16:creationId xmlns:a16="http://schemas.microsoft.com/office/drawing/2014/main" id="{B038821F-A006-6FA0-4905-F4452810D492}"/>
              </a:ext>
            </a:extLst>
          </p:cNvPr>
          <p:cNvSpPr>
            <a:spLocks noGrp="1"/>
          </p:cNvSpPr>
          <p:nvPr>
            <p:ph sz="half" idx="1"/>
          </p:nvPr>
        </p:nvSpPr>
        <p:spPr>
          <a:xfrm>
            <a:off x="609600" y="1609177"/>
            <a:ext cx="7213600" cy="2653089"/>
          </a:xfrm>
        </p:spPr>
        <p:txBody>
          <a:bodyPr/>
          <a:lstStyle/>
          <a:p>
            <a:pPr marL="0" indent="0">
              <a:lnSpc>
                <a:spcPct val="115000"/>
              </a:lnSpc>
              <a:buNone/>
            </a:pPr>
            <a:r>
              <a:rPr lang="en-US" sz="2400" b="1" dirty="0">
                <a:solidFill>
                  <a:srgbClr val="1A2E4F"/>
                </a:solidFill>
                <a:latin typeface="+mj-lt"/>
                <a:ea typeface="ヒラギノ丸ゴ Pro W4"/>
                <a:cs typeface="Times New Roman"/>
              </a:rPr>
              <a:t>Learning in a Classroom Community</a:t>
            </a:r>
            <a:endParaRPr lang="en-US" sz="2400" dirty="0">
              <a:solidFill>
                <a:srgbClr val="262626"/>
              </a:solidFill>
              <a:latin typeface="+mj-lt"/>
              <a:ea typeface="ヒラギノ丸ゴ Pro W4"/>
              <a:cs typeface="Times New Roman"/>
            </a:endParaRPr>
          </a:p>
          <a:p>
            <a:pPr marL="0" indent="0">
              <a:buNone/>
            </a:pPr>
            <a:r>
              <a:rPr lang="en-US" sz="1800" dirty="0">
                <a:solidFill>
                  <a:srgbClr val="262626"/>
                </a:solidFill>
                <a:cs typeface="Times New Roman"/>
              </a:rPr>
              <a:t>This course is </a:t>
            </a:r>
            <a:r>
              <a:rPr lang="en-US" sz="1800" b="1" dirty="0">
                <a:solidFill>
                  <a:srgbClr val="262626"/>
                </a:solidFill>
                <a:cs typeface="Times New Roman"/>
              </a:rPr>
              <a:t>discussion-based</a:t>
            </a:r>
            <a:r>
              <a:rPr lang="en-US" sz="1800" dirty="0">
                <a:solidFill>
                  <a:srgbClr val="262626"/>
                </a:solidFill>
                <a:cs typeface="Times New Roman"/>
              </a:rPr>
              <a:t> because learning is most effective in a </a:t>
            </a:r>
            <a:r>
              <a:rPr lang="en-US" sz="1800">
                <a:solidFill>
                  <a:srgbClr val="262626"/>
                </a:solidFill>
                <a:cs typeface="Times New Roman"/>
              </a:rPr>
              <a:t>positive community </a:t>
            </a:r>
            <a:r>
              <a:rPr lang="en-US" sz="1800" dirty="0">
                <a:solidFill>
                  <a:srgbClr val="262626"/>
                </a:solidFill>
                <a:cs typeface="Times New Roman"/>
              </a:rPr>
              <a:t>where we feel valued, receive meaningful feedback and support to learn from our mistakes, and are encouraged </a:t>
            </a:r>
            <a:r>
              <a:rPr lang="en-US" sz="1800">
                <a:solidFill>
                  <a:srgbClr val="262626"/>
                </a:solidFill>
                <a:cs typeface="Times New Roman"/>
              </a:rPr>
              <a:t>to both </a:t>
            </a:r>
            <a:r>
              <a:rPr lang="en-US" sz="1800" dirty="0">
                <a:solidFill>
                  <a:srgbClr val="262626"/>
                </a:solidFill>
                <a:cs typeface="Times New Roman"/>
              </a:rPr>
              <a:t>share and develop our </a:t>
            </a:r>
            <a:r>
              <a:rPr lang="en-US" sz="1800">
                <a:solidFill>
                  <a:srgbClr val="262626"/>
                </a:solidFill>
                <a:cs typeface="Times New Roman"/>
              </a:rPr>
              <a:t>Knowledge.</a:t>
            </a:r>
            <a:endParaRPr lang="en-US" sz="1800" dirty="0">
              <a:solidFill>
                <a:srgbClr val="262626"/>
              </a:solidFill>
              <a:cs typeface="Times New Roman"/>
            </a:endParaRPr>
          </a:p>
          <a:p>
            <a:pPr marL="0" indent="0">
              <a:buNone/>
            </a:pPr>
            <a:endParaRPr lang="en-US" sz="1200" dirty="0">
              <a:solidFill>
                <a:srgbClr val="262626"/>
              </a:solidFill>
              <a:cs typeface="Times New Roman"/>
            </a:endParaRPr>
          </a:p>
          <a:p>
            <a:pPr marL="0" indent="0">
              <a:buNone/>
            </a:pPr>
            <a:r>
              <a:rPr lang="en-US" sz="1800" dirty="0">
                <a:solidFill>
                  <a:srgbClr val="262626"/>
                </a:solidFill>
                <a:cs typeface="Times New Roman"/>
              </a:rPr>
              <a:t>All people are welcome as valued peers in our community of learning. Everyone should feel safe participating and comfortable sharing ideas or discussing questions with each other in class. </a:t>
            </a:r>
          </a:p>
          <a:p>
            <a:endParaRPr lang="en-US" dirty="0"/>
          </a:p>
        </p:txBody>
      </p:sp>
      <p:pic>
        <p:nvPicPr>
          <p:cNvPr id="5" name="Picture 2">
            <a:extLst>
              <a:ext uri="{FF2B5EF4-FFF2-40B4-BE49-F238E27FC236}">
                <a16:creationId xmlns:a16="http://schemas.microsoft.com/office/drawing/2014/main" id="{60461594-DE17-3405-E40C-42A0AAB0608E}"/>
              </a:ext>
            </a:extLst>
          </p:cNvPr>
          <p:cNvPicPr>
            <a:picLocks noGrp="1" noChangeAspect="1"/>
          </p:cNvPicPr>
          <p:nvPr>
            <p:ph sz="half" idx="2"/>
          </p:nvPr>
        </p:nvPicPr>
        <p:blipFill>
          <a:blip r:embed="rId3"/>
          <a:stretch>
            <a:fillRect/>
          </a:stretch>
        </p:blipFill>
        <p:spPr>
          <a:xfrm>
            <a:off x="7912101" y="1609177"/>
            <a:ext cx="3647154" cy="2728930"/>
          </a:xfrm>
          <a:prstGeom prst="rect">
            <a:avLst/>
          </a:prstGeom>
        </p:spPr>
      </p:pic>
      <p:sp>
        <p:nvSpPr>
          <p:cNvPr id="7" name="Content Placeholder 2">
            <a:extLst>
              <a:ext uri="{FF2B5EF4-FFF2-40B4-BE49-F238E27FC236}">
                <a16:creationId xmlns:a16="http://schemas.microsoft.com/office/drawing/2014/main" id="{241A3E1F-9664-4D85-8962-849C40638C1C}"/>
              </a:ext>
            </a:extLst>
          </p:cNvPr>
          <p:cNvSpPr txBox="1">
            <a:spLocks/>
          </p:cNvSpPr>
          <p:nvPr/>
        </p:nvSpPr>
        <p:spPr>
          <a:xfrm>
            <a:off x="609601" y="4338106"/>
            <a:ext cx="5486400" cy="2278593"/>
          </a:xfrm>
          <a:prstGeom prst="rect">
            <a:avLst/>
          </a:prstGeom>
        </p:spPr>
        <p:txBody>
          <a:bodyPr/>
          <a:lstStyle>
            <a:lvl1pPr marL="342882" indent="-342882" algn="l" defTabSz="457178" rtl="0" eaLnBrk="1" latinLnBrk="0" hangingPunct="1">
              <a:spcBef>
                <a:spcPct val="20000"/>
              </a:spcBef>
              <a:buFont typeface="Arial"/>
              <a:buChar char="•"/>
              <a:defRPr sz="28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4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18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18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18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18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18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115000"/>
              </a:lnSpc>
              <a:buNone/>
            </a:pPr>
            <a:r>
              <a:rPr lang="en-US" sz="2400" b="1" dirty="0">
                <a:solidFill>
                  <a:srgbClr val="1A2E4F"/>
                </a:solidFill>
                <a:latin typeface="+mj-lt"/>
                <a:ea typeface="ヒラギノ丸ゴ Pro W4"/>
                <a:cs typeface="Times New Roman"/>
              </a:rPr>
              <a:t>TOPIC</a:t>
            </a:r>
            <a:endParaRPr lang="en-US" sz="2400" dirty="0">
              <a:solidFill>
                <a:srgbClr val="262626"/>
              </a:solidFill>
              <a:latin typeface="+mj-lt"/>
              <a:ea typeface="ヒラギノ丸ゴ Pro W4"/>
              <a:cs typeface="Times New Roman"/>
            </a:endParaRPr>
          </a:p>
          <a:p>
            <a:pPr marL="0" indent="0">
              <a:lnSpc>
                <a:spcPct val="115000"/>
              </a:lnSpc>
              <a:buNone/>
            </a:pPr>
            <a:r>
              <a:rPr lang="en-US" sz="2000" b="1" dirty="0">
                <a:solidFill>
                  <a:srgbClr val="1A2E4F"/>
                </a:solidFill>
                <a:latin typeface="+mj-lt"/>
                <a:ea typeface="ヒラギノ丸ゴ Pro W4"/>
                <a:cs typeface="Times New Roman"/>
              </a:rPr>
              <a:t>DO – Make a table tent</a:t>
            </a:r>
            <a:endParaRPr lang="en-US" sz="2000" dirty="0">
              <a:solidFill>
                <a:srgbClr val="262626"/>
              </a:solidFill>
              <a:latin typeface="+mj-lt"/>
              <a:cs typeface="Times New Roman"/>
            </a:endParaRPr>
          </a:p>
          <a:p>
            <a:pPr marL="0" indent="0">
              <a:buNone/>
            </a:pPr>
            <a:r>
              <a:rPr lang="en-US" sz="1800" dirty="0">
                <a:solidFill>
                  <a:srgbClr val="262626"/>
                </a:solidFill>
                <a:cs typeface="Times New Roman"/>
              </a:rPr>
              <a:t>Share how to address you in class, such as-</a:t>
            </a:r>
          </a:p>
          <a:p>
            <a:pPr marL="285737" indent="-285737">
              <a:buFont typeface="Arial" panose="020B0604020202020204" pitchFamily="34" charset="0"/>
              <a:buChar char="•"/>
            </a:pPr>
            <a:r>
              <a:rPr lang="en-US" sz="1800" dirty="0">
                <a:solidFill>
                  <a:srgbClr val="262626"/>
                </a:solidFill>
                <a:cs typeface="Times New Roman"/>
              </a:rPr>
              <a:t>Proper pronunciation of your name</a:t>
            </a:r>
          </a:p>
          <a:p>
            <a:pPr marL="285737" indent="-285737">
              <a:buFont typeface="Arial" panose="020B0604020202020204" pitchFamily="34" charset="0"/>
              <a:buChar char="•"/>
            </a:pPr>
            <a:r>
              <a:rPr lang="en-US" sz="1800" dirty="0">
                <a:solidFill>
                  <a:srgbClr val="262626"/>
                </a:solidFill>
                <a:cs typeface="Times New Roman"/>
              </a:rPr>
              <a:t>Preferred nickname</a:t>
            </a:r>
          </a:p>
          <a:p>
            <a:pPr marL="285737" indent="-285737">
              <a:buFont typeface="Arial" panose="020B0604020202020204" pitchFamily="34" charset="0"/>
              <a:buChar char="•"/>
            </a:pPr>
            <a:r>
              <a:rPr lang="en-US" sz="1800" dirty="0">
                <a:solidFill>
                  <a:srgbClr val="262626"/>
                </a:solidFill>
                <a:cs typeface="Times New Roman"/>
              </a:rPr>
              <a:t>Appropriate pronouns</a:t>
            </a:r>
            <a:endParaRPr lang="en-US" sz="1800" dirty="0"/>
          </a:p>
        </p:txBody>
      </p:sp>
      <p:sp>
        <p:nvSpPr>
          <p:cNvPr id="8" name="Content Placeholder 2">
            <a:extLst>
              <a:ext uri="{FF2B5EF4-FFF2-40B4-BE49-F238E27FC236}">
                <a16:creationId xmlns:a16="http://schemas.microsoft.com/office/drawing/2014/main" id="{41684EE6-79DD-651A-620E-2F6184725402}"/>
              </a:ext>
            </a:extLst>
          </p:cNvPr>
          <p:cNvSpPr txBox="1">
            <a:spLocks/>
          </p:cNvSpPr>
          <p:nvPr/>
        </p:nvSpPr>
        <p:spPr>
          <a:xfrm>
            <a:off x="6096000" y="4826000"/>
            <a:ext cx="5263748" cy="1981200"/>
          </a:xfrm>
          <a:prstGeom prst="rect">
            <a:avLst/>
          </a:prstGeom>
        </p:spPr>
        <p:txBody>
          <a:bodyPr/>
          <a:lstStyle>
            <a:lvl1pPr marL="342882" indent="-342882" algn="l" defTabSz="457178" rtl="0" eaLnBrk="1" latinLnBrk="0" hangingPunct="1">
              <a:spcBef>
                <a:spcPct val="20000"/>
              </a:spcBef>
              <a:buFont typeface="Arial"/>
              <a:buChar char="•"/>
              <a:defRPr sz="28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4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18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18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18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18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18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115000"/>
              </a:lnSpc>
              <a:buNone/>
            </a:pPr>
            <a:r>
              <a:rPr lang="en-US" sz="2000" b="1" dirty="0">
                <a:solidFill>
                  <a:srgbClr val="1A2E4F"/>
                </a:solidFill>
                <a:ea typeface="ヒラギノ丸ゴ Pro W4"/>
                <a:cs typeface="Times New Roman"/>
              </a:rPr>
              <a:t>DISCUSS – Introduce yourself to three peers</a:t>
            </a:r>
            <a:endParaRPr lang="en-US" sz="2000" dirty="0">
              <a:solidFill>
                <a:srgbClr val="262626"/>
              </a:solidFill>
              <a:ea typeface="ヒラギノ丸ゴ Pro W4"/>
              <a:cs typeface="Times New Roman"/>
            </a:endParaRPr>
          </a:p>
          <a:p>
            <a:pPr marL="342882" indent="-342882">
              <a:buFont typeface="Symbol"/>
              <a:buChar char=""/>
            </a:pPr>
            <a:r>
              <a:rPr lang="en-US" sz="1800" dirty="0">
                <a:solidFill>
                  <a:srgbClr val="262626"/>
                </a:solidFill>
                <a:ea typeface="ヒラギノ丸ゴ Pro W4"/>
                <a:cs typeface="Times New Roman"/>
              </a:rPr>
              <a:t>Preferred name (&amp; pronouns if desired)</a:t>
            </a:r>
          </a:p>
          <a:p>
            <a:pPr marL="342882" indent="-342882">
              <a:buFont typeface="Symbol"/>
              <a:buChar char=""/>
            </a:pPr>
            <a:r>
              <a:rPr lang="en-US" sz="1800" dirty="0">
                <a:solidFill>
                  <a:srgbClr val="262626"/>
                </a:solidFill>
                <a:ea typeface="ヒラギノ丸ゴ Pro W4"/>
                <a:cs typeface="Times New Roman"/>
              </a:rPr>
              <a:t>Program focus or area of study</a:t>
            </a:r>
          </a:p>
          <a:p>
            <a:pPr marL="342882" indent="-342882">
              <a:buFont typeface="Symbol"/>
              <a:buChar char=""/>
            </a:pPr>
            <a:r>
              <a:rPr lang="en-US" sz="1800" dirty="0">
                <a:solidFill>
                  <a:srgbClr val="262626"/>
                </a:solidFill>
                <a:ea typeface="ヒラギノ丸ゴ Pro W4"/>
                <a:cs typeface="Times New Roman"/>
              </a:rPr>
              <a:t>Anticipated year of graduation</a:t>
            </a:r>
          </a:p>
          <a:p>
            <a:pPr marL="342882" indent="-342882">
              <a:buFont typeface="Symbol"/>
              <a:buChar char=""/>
            </a:pPr>
            <a:r>
              <a:rPr lang="en-US" sz="1800" dirty="0">
                <a:solidFill>
                  <a:srgbClr val="262626"/>
                </a:solidFill>
                <a:ea typeface="ヒラギノ丸ゴ Pro W4"/>
                <a:cs typeface="Times New Roman"/>
              </a:rPr>
              <a:t>What do you hope to gain by taking this class?</a:t>
            </a:r>
          </a:p>
          <a:p>
            <a:pPr marL="0" indent="0">
              <a:buNone/>
            </a:pPr>
            <a:endParaRPr lang="en-US" dirty="0"/>
          </a:p>
        </p:txBody>
      </p:sp>
    </p:spTree>
    <p:extLst>
      <p:ext uri="{BB962C8B-B14F-4D97-AF65-F5344CB8AC3E}">
        <p14:creationId xmlns:p14="http://schemas.microsoft.com/office/powerpoint/2010/main" val="835975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DE795-91C3-8D4B-F8DA-4CC33C4575D8}"/>
              </a:ext>
            </a:extLst>
          </p:cNvPr>
          <p:cNvSpPr>
            <a:spLocks noGrp="1"/>
          </p:cNvSpPr>
          <p:nvPr>
            <p:ph type="title"/>
          </p:nvPr>
        </p:nvSpPr>
        <p:spPr>
          <a:xfrm>
            <a:off x="632745" y="806430"/>
            <a:ext cx="10972800" cy="802747"/>
          </a:xfrm>
        </p:spPr>
        <p:txBody>
          <a:bodyPr/>
          <a:lstStyle/>
          <a:p>
            <a:r>
              <a:rPr lang="en-US" b="1" dirty="0">
                <a:solidFill>
                  <a:srgbClr val="192E50"/>
                </a:solidFill>
                <a:cs typeface="Helvetica"/>
              </a:rPr>
              <a:t>Do Now (3-5 min)</a:t>
            </a:r>
            <a:br>
              <a:rPr lang="en-US" dirty="0">
                <a:solidFill>
                  <a:srgbClr val="000000"/>
                </a:solidFill>
                <a:cs typeface="Calibri"/>
              </a:rPr>
            </a:br>
            <a:endParaRPr lang="en-US" dirty="0"/>
          </a:p>
        </p:txBody>
      </p:sp>
      <p:sp>
        <p:nvSpPr>
          <p:cNvPr id="3" name="Content Placeholder 2">
            <a:extLst>
              <a:ext uri="{FF2B5EF4-FFF2-40B4-BE49-F238E27FC236}">
                <a16:creationId xmlns:a16="http://schemas.microsoft.com/office/drawing/2014/main" id="{B038821F-A006-6FA0-4905-F4452810D492}"/>
              </a:ext>
            </a:extLst>
          </p:cNvPr>
          <p:cNvSpPr>
            <a:spLocks noGrp="1"/>
          </p:cNvSpPr>
          <p:nvPr>
            <p:ph sz="half" idx="1"/>
          </p:nvPr>
        </p:nvSpPr>
        <p:spPr>
          <a:xfrm>
            <a:off x="609600" y="1609177"/>
            <a:ext cx="10995945" cy="2653089"/>
          </a:xfrm>
        </p:spPr>
        <p:txBody>
          <a:bodyPr/>
          <a:lstStyle/>
          <a:p>
            <a:pPr marL="0" indent="0">
              <a:lnSpc>
                <a:spcPct val="115000"/>
              </a:lnSpc>
              <a:buNone/>
            </a:pPr>
            <a:r>
              <a:rPr lang="en-US" sz="2400" b="1" dirty="0">
                <a:solidFill>
                  <a:srgbClr val="192E50"/>
                </a:solidFill>
                <a:latin typeface="+mj-lt"/>
                <a:ea typeface="ヒラギノ丸ゴ Pro W4"/>
                <a:cs typeface="Times New Roman"/>
              </a:rPr>
              <a:t>Focal Learning Objective: (for this class session)</a:t>
            </a:r>
            <a:endParaRPr lang="en-US" sz="2400" dirty="0">
              <a:solidFill>
                <a:srgbClr val="192E50"/>
              </a:solidFill>
              <a:latin typeface="+mj-lt"/>
              <a:ea typeface="ヒラギノ丸ゴ Pro W4"/>
              <a:cs typeface="Times New Roman"/>
            </a:endParaRPr>
          </a:p>
          <a:p>
            <a:pPr marL="0" indent="0">
              <a:buNone/>
            </a:pPr>
            <a:r>
              <a:rPr lang="en-US" sz="1800" dirty="0">
                <a:solidFill>
                  <a:srgbClr val="192E50"/>
                </a:solidFill>
              </a:rPr>
              <a:t>Explore/Understand/Practice/Apply knowledge of … </a:t>
            </a:r>
            <a:r>
              <a:rPr lang="en-US" sz="1800" i="1" dirty="0">
                <a:solidFill>
                  <a:srgbClr val="FF0000"/>
                </a:solidFill>
              </a:rPr>
              <a:t>course concept </a:t>
            </a:r>
            <a:r>
              <a:rPr lang="en-US" sz="1800" dirty="0">
                <a:solidFill>
                  <a:srgbClr val="192E50"/>
                </a:solidFill>
              </a:rPr>
              <a:t>… as essential for/to support … </a:t>
            </a:r>
            <a:r>
              <a:rPr lang="en-US" sz="1800" i="1" dirty="0">
                <a:solidFill>
                  <a:srgbClr val="FF0000"/>
                </a:solidFill>
              </a:rPr>
              <a:t>developing comprehension by all, including learners with diverse language, identity, ability and learning backgrounds</a:t>
            </a:r>
            <a:r>
              <a:rPr lang="en-US" sz="1800" i="1" dirty="0">
                <a:solidFill>
                  <a:srgbClr val="192E50"/>
                </a:solidFill>
              </a:rPr>
              <a:t>. </a:t>
            </a:r>
            <a:r>
              <a:rPr lang="en-US" sz="1800" dirty="0">
                <a:solidFill>
                  <a:srgbClr val="192E50"/>
                </a:solidFill>
                <a:cs typeface="Times New Roman"/>
              </a:rPr>
              <a:t>All people are welcome as valued peers in our community of learning. Everyone should feel safe participating and comfortable sharing ideas or discussing questions with each other in class. </a:t>
            </a:r>
          </a:p>
          <a:p>
            <a:endParaRPr lang="en-US" dirty="0"/>
          </a:p>
        </p:txBody>
      </p:sp>
      <p:sp>
        <p:nvSpPr>
          <p:cNvPr id="7" name="Content Placeholder 2">
            <a:extLst>
              <a:ext uri="{FF2B5EF4-FFF2-40B4-BE49-F238E27FC236}">
                <a16:creationId xmlns:a16="http://schemas.microsoft.com/office/drawing/2014/main" id="{241A3E1F-9664-4D85-8962-849C40638C1C}"/>
              </a:ext>
            </a:extLst>
          </p:cNvPr>
          <p:cNvSpPr txBox="1">
            <a:spLocks/>
          </p:cNvSpPr>
          <p:nvPr/>
        </p:nvSpPr>
        <p:spPr>
          <a:xfrm>
            <a:off x="609600" y="4358591"/>
            <a:ext cx="5486400" cy="2278593"/>
          </a:xfrm>
          <a:prstGeom prst="rect">
            <a:avLst/>
          </a:prstGeom>
        </p:spPr>
        <p:txBody>
          <a:bodyPr/>
          <a:lstStyle>
            <a:lvl1pPr marL="342882" indent="-342882" algn="l" defTabSz="457178" rtl="0" eaLnBrk="1" latinLnBrk="0" hangingPunct="1">
              <a:spcBef>
                <a:spcPct val="20000"/>
              </a:spcBef>
              <a:buFont typeface="Arial"/>
              <a:buChar char="•"/>
              <a:defRPr sz="28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4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18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18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18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18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18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115000"/>
              </a:lnSpc>
              <a:buNone/>
            </a:pPr>
            <a:r>
              <a:rPr lang="en-US" sz="2000" b="1" dirty="0">
                <a:solidFill>
                  <a:srgbClr val="192E50"/>
                </a:solidFill>
              </a:rPr>
              <a:t>Discussion Topic: </a:t>
            </a:r>
            <a:r>
              <a:rPr lang="en-US" sz="2000" dirty="0">
                <a:solidFill>
                  <a:srgbClr val="FF0000"/>
                </a:solidFill>
              </a:rPr>
              <a:t>Climate Change as a Threat to Humanity </a:t>
            </a:r>
          </a:p>
          <a:p>
            <a:pPr marL="0" indent="0">
              <a:lnSpc>
                <a:spcPct val="115000"/>
              </a:lnSpc>
              <a:buNone/>
            </a:pPr>
            <a:r>
              <a:rPr lang="en-US" sz="1800" dirty="0">
                <a:solidFill>
                  <a:srgbClr val="192E50"/>
                </a:solidFill>
                <a:cs typeface="Times New Roman"/>
              </a:rPr>
              <a:t>Add details here:</a:t>
            </a:r>
          </a:p>
          <a:p>
            <a:pPr marL="285737" indent="-285737">
              <a:buFont typeface="Arial" panose="020B0604020202020204" pitchFamily="34" charset="0"/>
              <a:buChar char="•"/>
            </a:pPr>
            <a:r>
              <a:rPr lang="en-US" sz="1800" dirty="0">
                <a:solidFill>
                  <a:srgbClr val="192E50"/>
                </a:solidFill>
                <a:cs typeface="Times New Roman"/>
              </a:rPr>
              <a:t>Detail 1</a:t>
            </a:r>
          </a:p>
          <a:p>
            <a:pPr marL="285737" indent="-285737">
              <a:buFont typeface="Arial" panose="020B0604020202020204" pitchFamily="34" charset="0"/>
              <a:buChar char="•"/>
            </a:pPr>
            <a:r>
              <a:rPr lang="en-US" sz="1800" dirty="0">
                <a:solidFill>
                  <a:srgbClr val="192E50"/>
                </a:solidFill>
                <a:cs typeface="Times New Roman"/>
              </a:rPr>
              <a:t>Detail 2</a:t>
            </a:r>
          </a:p>
          <a:p>
            <a:pPr marL="0" indent="0">
              <a:buNone/>
            </a:pPr>
            <a:r>
              <a:rPr lang="en-US" sz="1800" b="1" dirty="0">
                <a:solidFill>
                  <a:srgbClr val="192E50"/>
                </a:solidFill>
                <a:cs typeface="Times New Roman"/>
              </a:rPr>
              <a:t>* Be prepared to share your ideas *</a:t>
            </a:r>
          </a:p>
        </p:txBody>
      </p:sp>
      <p:sp>
        <p:nvSpPr>
          <p:cNvPr id="8" name="Content Placeholder 2">
            <a:extLst>
              <a:ext uri="{FF2B5EF4-FFF2-40B4-BE49-F238E27FC236}">
                <a16:creationId xmlns:a16="http://schemas.microsoft.com/office/drawing/2014/main" id="{41684EE6-79DD-651A-620E-2F6184725402}"/>
              </a:ext>
            </a:extLst>
          </p:cNvPr>
          <p:cNvSpPr txBox="1">
            <a:spLocks/>
          </p:cNvSpPr>
          <p:nvPr/>
        </p:nvSpPr>
        <p:spPr>
          <a:xfrm>
            <a:off x="6096000" y="4358591"/>
            <a:ext cx="5263748" cy="2278593"/>
          </a:xfrm>
          <a:prstGeom prst="rect">
            <a:avLst/>
          </a:prstGeom>
        </p:spPr>
        <p:txBody>
          <a:bodyPr/>
          <a:lstStyle>
            <a:lvl1pPr marL="342882" indent="-342882" algn="l" defTabSz="457178" rtl="0" eaLnBrk="1" latinLnBrk="0" hangingPunct="1">
              <a:spcBef>
                <a:spcPct val="20000"/>
              </a:spcBef>
              <a:buFont typeface="Arial"/>
              <a:buChar char="•"/>
              <a:defRPr sz="28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4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18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18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18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18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18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115000"/>
              </a:lnSpc>
              <a:buNone/>
            </a:pPr>
            <a:r>
              <a:rPr lang="en-US" sz="2000" b="1" dirty="0">
                <a:solidFill>
                  <a:srgbClr val="192E50"/>
                </a:solidFill>
                <a:ea typeface="ヒラギノ丸ゴ Pro W4"/>
                <a:cs typeface="Times New Roman"/>
              </a:rPr>
              <a:t>Task: Turn and talk to a peer</a:t>
            </a:r>
          </a:p>
          <a:p>
            <a:pPr marL="0" indent="0">
              <a:lnSpc>
                <a:spcPct val="115000"/>
              </a:lnSpc>
              <a:buNone/>
            </a:pPr>
            <a:r>
              <a:rPr lang="en-US" sz="1800" dirty="0">
                <a:solidFill>
                  <a:srgbClr val="192E50"/>
                </a:solidFill>
                <a:cs typeface="Times New Roman"/>
              </a:rPr>
              <a:t>Prompts:</a:t>
            </a:r>
          </a:p>
          <a:p>
            <a:pPr marL="285737" indent="-285737">
              <a:buFont typeface="Arial" panose="020B0604020202020204" pitchFamily="34" charset="0"/>
              <a:buChar char="•"/>
            </a:pPr>
            <a:r>
              <a:rPr lang="en-US" sz="1800" dirty="0">
                <a:solidFill>
                  <a:srgbClr val="192E50"/>
                </a:solidFill>
                <a:cs typeface="Times New Roman"/>
              </a:rPr>
              <a:t>State your perspective (make a claim)</a:t>
            </a:r>
          </a:p>
          <a:p>
            <a:pPr marL="685768" lvl="1">
              <a:buFont typeface="Arial" panose="020B0604020202020204" pitchFamily="34" charset="0"/>
              <a:buChar char="•"/>
            </a:pPr>
            <a:r>
              <a:rPr lang="en-US" sz="1800" i="1" dirty="0">
                <a:solidFill>
                  <a:srgbClr val="192E50"/>
                </a:solidFill>
                <a:cs typeface="Times New Roman"/>
              </a:rPr>
              <a:t>From my POV, climate change is/not …</a:t>
            </a:r>
          </a:p>
          <a:p>
            <a:pPr marL="285737" indent="-285737">
              <a:buFont typeface="Arial" panose="020B0604020202020204" pitchFamily="34" charset="0"/>
              <a:buChar char="•"/>
            </a:pPr>
            <a:r>
              <a:rPr lang="en-US" sz="1800" dirty="0">
                <a:solidFill>
                  <a:srgbClr val="192E50"/>
                </a:solidFill>
                <a:cs typeface="Times New Roman"/>
              </a:rPr>
              <a:t>Explain why (justify your claim</a:t>
            </a:r>
          </a:p>
          <a:p>
            <a:pPr marL="685768" lvl="1">
              <a:buFont typeface="Arial" panose="020B0604020202020204" pitchFamily="34" charset="0"/>
              <a:buChar char="•"/>
            </a:pPr>
            <a:r>
              <a:rPr lang="en-US" sz="1800" i="1" dirty="0">
                <a:solidFill>
                  <a:srgbClr val="192E50"/>
                </a:solidFill>
                <a:cs typeface="Times New Roman"/>
              </a:rPr>
              <a:t>In my experience, … reasons/rationale … </a:t>
            </a:r>
            <a:endParaRPr lang="en-US" sz="1800" dirty="0"/>
          </a:p>
        </p:txBody>
      </p:sp>
    </p:spTree>
    <p:extLst>
      <p:ext uri="{BB962C8B-B14F-4D97-AF65-F5344CB8AC3E}">
        <p14:creationId xmlns:p14="http://schemas.microsoft.com/office/powerpoint/2010/main" val="3008427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DE795-91C3-8D4B-F8DA-4CC33C4575D8}"/>
              </a:ext>
            </a:extLst>
          </p:cNvPr>
          <p:cNvSpPr>
            <a:spLocks noGrp="1"/>
          </p:cNvSpPr>
          <p:nvPr>
            <p:ph type="title"/>
          </p:nvPr>
        </p:nvSpPr>
        <p:spPr>
          <a:xfrm>
            <a:off x="632745" y="806430"/>
            <a:ext cx="10972800" cy="802747"/>
          </a:xfrm>
        </p:spPr>
        <p:txBody>
          <a:bodyPr/>
          <a:lstStyle/>
          <a:p>
            <a:r>
              <a:rPr lang="en-US" b="1" dirty="0">
                <a:solidFill>
                  <a:srgbClr val="192E50"/>
                </a:solidFill>
                <a:cs typeface="Helvetica"/>
              </a:rPr>
              <a:t>Today’s Agenda</a:t>
            </a:r>
            <a:br>
              <a:rPr lang="en-US" dirty="0">
                <a:solidFill>
                  <a:srgbClr val="000000"/>
                </a:solidFill>
                <a:cs typeface="Calibri"/>
              </a:rPr>
            </a:br>
            <a:endParaRPr lang="en-US" dirty="0"/>
          </a:p>
        </p:txBody>
      </p:sp>
      <p:sp>
        <p:nvSpPr>
          <p:cNvPr id="3" name="Content Placeholder 2">
            <a:extLst>
              <a:ext uri="{FF2B5EF4-FFF2-40B4-BE49-F238E27FC236}">
                <a16:creationId xmlns:a16="http://schemas.microsoft.com/office/drawing/2014/main" id="{B038821F-A006-6FA0-4905-F4452810D492}"/>
              </a:ext>
            </a:extLst>
          </p:cNvPr>
          <p:cNvSpPr>
            <a:spLocks noGrp="1"/>
          </p:cNvSpPr>
          <p:nvPr>
            <p:ph sz="half" idx="1"/>
          </p:nvPr>
        </p:nvSpPr>
        <p:spPr>
          <a:xfrm>
            <a:off x="609600" y="1609177"/>
            <a:ext cx="10995945" cy="4093123"/>
          </a:xfrm>
        </p:spPr>
        <p:txBody>
          <a:bodyPr/>
          <a:lstStyle/>
          <a:p>
            <a:pPr algn="l"/>
            <a:r>
              <a:rPr lang="en-US" sz="2400" b="1" dirty="0">
                <a:solidFill>
                  <a:srgbClr val="192E50"/>
                </a:solidFill>
                <a:cs typeface="Helvetica"/>
              </a:rPr>
              <a:t>Learning Objective</a:t>
            </a:r>
            <a:r>
              <a:rPr lang="en-US" sz="2400" dirty="0">
                <a:solidFill>
                  <a:srgbClr val="192E50"/>
                </a:solidFill>
                <a:cs typeface="Helvetica"/>
              </a:rPr>
              <a:t>: Understand course expectations in the syllabus, and how to utilize Canvas to support success in the class.</a:t>
            </a:r>
          </a:p>
          <a:p>
            <a:pPr marL="457176" indent="-457178" algn="l">
              <a:lnSpc>
                <a:spcPct val="150000"/>
              </a:lnSpc>
              <a:spcBef>
                <a:spcPts val="1200"/>
              </a:spcBef>
              <a:buAutoNum type="arabicPeriod"/>
            </a:pPr>
            <a:r>
              <a:rPr lang="en-US" dirty="0">
                <a:solidFill>
                  <a:srgbClr val="192E50"/>
                </a:solidFill>
                <a:cs typeface="Helvetica"/>
              </a:rPr>
              <a:t>Preparation Activity: Ice Breaker or Do Now (3-5m) </a:t>
            </a:r>
            <a:endParaRPr lang="en-US" dirty="0">
              <a:solidFill>
                <a:srgbClr val="192E50"/>
              </a:solidFill>
              <a:cs typeface="Calibri"/>
            </a:endParaRPr>
          </a:p>
          <a:p>
            <a:pPr marL="457176" indent="-457178" algn="l">
              <a:lnSpc>
                <a:spcPct val="150000"/>
              </a:lnSpc>
              <a:buAutoNum type="arabicPeriod"/>
            </a:pPr>
            <a:r>
              <a:rPr lang="en-US" dirty="0">
                <a:solidFill>
                  <a:srgbClr val="192E50"/>
                </a:solidFill>
                <a:cs typeface="Helvetica"/>
              </a:rPr>
              <a:t>Concept Exploration: Class as Learning Community (20m) </a:t>
            </a:r>
          </a:p>
          <a:p>
            <a:pPr marL="457176" indent="-457178" algn="l">
              <a:lnSpc>
                <a:spcPct val="150000"/>
              </a:lnSpc>
              <a:buAutoNum type="arabicPeriod"/>
            </a:pPr>
            <a:r>
              <a:rPr lang="en-US" dirty="0">
                <a:solidFill>
                  <a:srgbClr val="192E50"/>
                </a:solidFill>
                <a:cs typeface="Helvetica"/>
              </a:rPr>
              <a:t>Guided/Practice: Understanding the Course Syllabus (20m) </a:t>
            </a:r>
          </a:p>
          <a:p>
            <a:pPr marL="457176" indent="-457178" algn="l">
              <a:lnSpc>
                <a:spcPct val="150000"/>
              </a:lnSpc>
              <a:buAutoNum type="arabicPeriod"/>
            </a:pPr>
            <a:r>
              <a:rPr lang="en-US" dirty="0">
                <a:solidFill>
                  <a:srgbClr val="192E50"/>
                </a:solidFill>
                <a:cs typeface="Helvetica"/>
              </a:rPr>
              <a:t>Review &amp; Comprehension: Requirements &amp; Questions (20m) </a:t>
            </a:r>
          </a:p>
          <a:p>
            <a:pPr marL="457176" indent="-457178" algn="l">
              <a:lnSpc>
                <a:spcPct val="150000"/>
              </a:lnSpc>
              <a:buAutoNum type="arabicPeriod"/>
            </a:pPr>
            <a:r>
              <a:rPr lang="en-US" dirty="0">
                <a:solidFill>
                  <a:srgbClr val="192E50"/>
                </a:solidFill>
                <a:cs typeface="Helvetica"/>
              </a:rPr>
              <a:t>Wrap-Up Activity: Exit Tickets for Formative Assessment (5m) </a:t>
            </a:r>
          </a:p>
          <a:p>
            <a:endParaRPr lang="en-US" dirty="0"/>
          </a:p>
        </p:txBody>
      </p:sp>
    </p:spTree>
    <p:extLst>
      <p:ext uri="{BB962C8B-B14F-4D97-AF65-F5344CB8AC3E}">
        <p14:creationId xmlns:p14="http://schemas.microsoft.com/office/powerpoint/2010/main" val="26950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DE795-91C3-8D4B-F8DA-4CC33C4575D8}"/>
              </a:ext>
            </a:extLst>
          </p:cNvPr>
          <p:cNvSpPr>
            <a:spLocks noGrp="1"/>
          </p:cNvSpPr>
          <p:nvPr>
            <p:ph type="title"/>
          </p:nvPr>
        </p:nvSpPr>
        <p:spPr>
          <a:xfrm>
            <a:off x="0" y="806430"/>
            <a:ext cx="12192000" cy="802747"/>
          </a:xfrm>
        </p:spPr>
        <p:txBody>
          <a:bodyPr/>
          <a:lstStyle/>
          <a:p>
            <a:r>
              <a:rPr lang="en-US" b="1" dirty="0">
                <a:solidFill>
                  <a:srgbClr val="192E50"/>
                </a:solidFill>
                <a:cs typeface="Helvetica"/>
              </a:rPr>
              <a:t>Exploration-Our Community of Learners (20 min)</a:t>
            </a:r>
            <a:br>
              <a:rPr lang="en-US" dirty="0">
                <a:solidFill>
                  <a:srgbClr val="000000"/>
                </a:solidFill>
                <a:cs typeface="Calibri"/>
              </a:rPr>
            </a:br>
            <a:endParaRPr lang="en-US" dirty="0"/>
          </a:p>
        </p:txBody>
      </p:sp>
      <p:sp>
        <p:nvSpPr>
          <p:cNvPr id="3" name="Content Placeholder 2">
            <a:extLst>
              <a:ext uri="{FF2B5EF4-FFF2-40B4-BE49-F238E27FC236}">
                <a16:creationId xmlns:a16="http://schemas.microsoft.com/office/drawing/2014/main" id="{B038821F-A006-6FA0-4905-F4452810D492}"/>
              </a:ext>
            </a:extLst>
          </p:cNvPr>
          <p:cNvSpPr>
            <a:spLocks noGrp="1"/>
          </p:cNvSpPr>
          <p:nvPr>
            <p:ph sz="half" idx="1"/>
          </p:nvPr>
        </p:nvSpPr>
        <p:spPr>
          <a:xfrm>
            <a:off x="609599" y="1609177"/>
            <a:ext cx="5486401" cy="3624460"/>
          </a:xfrm>
        </p:spPr>
        <p:txBody>
          <a:bodyPr/>
          <a:lstStyle/>
          <a:p>
            <a:pPr marL="0" indent="0">
              <a:lnSpc>
                <a:spcPct val="115000"/>
              </a:lnSpc>
              <a:buNone/>
            </a:pPr>
            <a:r>
              <a:rPr lang="en-US" sz="2400" b="1" dirty="0">
                <a:solidFill>
                  <a:srgbClr val="192E50"/>
                </a:solidFill>
                <a:latin typeface="+mj-lt"/>
                <a:ea typeface="ヒラギノ丸ゴ Pro W4"/>
                <a:cs typeface="Times New Roman"/>
              </a:rPr>
              <a:t>We Learn in a Community</a:t>
            </a:r>
            <a:endParaRPr lang="en-US" sz="2400" dirty="0">
              <a:solidFill>
                <a:srgbClr val="192E50"/>
              </a:solidFill>
              <a:latin typeface="+mj-lt"/>
              <a:ea typeface="ヒラギノ丸ゴ Pro W4"/>
              <a:cs typeface="Times New Roman"/>
            </a:endParaRPr>
          </a:p>
          <a:p>
            <a:pPr marL="0" indent="0">
              <a:buNone/>
            </a:pPr>
            <a:r>
              <a:rPr lang="en-US" sz="1800" dirty="0">
                <a:solidFill>
                  <a:srgbClr val="192E50"/>
                </a:solidFill>
                <a:ea typeface="ヒラギノ丸ゴ Pro W4"/>
                <a:cs typeface="Times New Roman"/>
              </a:rPr>
              <a:t>Learning is most effective when we engage within a supportive community of learners, where we receive support, learn from our mistakes, share our Funds of Knowledge and feel valued by our peers. For many students, this is an important reason to choose on-campus learning.</a:t>
            </a:r>
          </a:p>
          <a:p>
            <a:pPr marL="0" indent="0">
              <a:buNone/>
            </a:pPr>
            <a:r>
              <a:rPr lang="en-US" sz="1800" b="1" dirty="0">
                <a:solidFill>
                  <a:srgbClr val="192E50"/>
                </a:solidFill>
                <a:latin typeface="+mj-lt"/>
                <a:ea typeface="ヒラギノ丸ゴ Pro W4"/>
                <a:cs typeface="Times New Roman"/>
              </a:rPr>
              <a:t>ACTIVITIES</a:t>
            </a:r>
            <a:r>
              <a:rPr lang="en-US" sz="1800" dirty="0">
                <a:solidFill>
                  <a:srgbClr val="192E50"/>
                </a:solidFill>
                <a:latin typeface="+mj-lt"/>
                <a:ea typeface="ヒラギノ丸ゴ Pro W4"/>
                <a:cs typeface="Times New Roman"/>
              </a:rPr>
              <a:t> – </a:t>
            </a:r>
            <a:r>
              <a:rPr lang="en-US" sz="1800" dirty="0">
                <a:solidFill>
                  <a:srgbClr val="192E50"/>
                </a:solidFill>
                <a:ea typeface="ヒラギノ丸ゴ Pro W4"/>
                <a:cs typeface="Times New Roman"/>
              </a:rPr>
              <a:t>Consider what you </a:t>
            </a:r>
            <a:br>
              <a:rPr lang="en-US" sz="1800" dirty="0">
                <a:solidFill>
                  <a:srgbClr val="192E50"/>
                </a:solidFill>
                <a:ea typeface="ヒラギノ丸ゴ Pro W4"/>
                <a:cs typeface="Times New Roman"/>
              </a:rPr>
            </a:br>
            <a:r>
              <a:rPr lang="en-US" sz="1800" b="1" dirty="0">
                <a:solidFill>
                  <a:srgbClr val="192E50"/>
                </a:solidFill>
                <a:ea typeface="ヒラギノ丸ゴ Pro W4"/>
                <a:cs typeface="Times New Roman"/>
              </a:rPr>
              <a:t>already know </a:t>
            </a:r>
            <a:r>
              <a:rPr lang="en-US" sz="1800" dirty="0">
                <a:solidFill>
                  <a:srgbClr val="192E50"/>
                </a:solidFill>
                <a:ea typeface="ヒラギノ丸ゴ Pro W4"/>
                <a:cs typeface="Times New Roman"/>
              </a:rPr>
              <a:t>and what you </a:t>
            </a:r>
            <a:br>
              <a:rPr lang="en-US" sz="1800" dirty="0">
                <a:solidFill>
                  <a:srgbClr val="192E50"/>
                </a:solidFill>
                <a:ea typeface="ヒラギノ丸ゴ Pro W4"/>
                <a:cs typeface="Times New Roman"/>
              </a:rPr>
            </a:br>
            <a:r>
              <a:rPr lang="en-US" sz="1800" b="1" dirty="0">
                <a:solidFill>
                  <a:srgbClr val="192E50"/>
                </a:solidFill>
                <a:ea typeface="ヒラギノ丸ゴ Pro W4"/>
                <a:cs typeface="Times New Roman"/>
              </a:rPr>
              <a:t>want to know know</a:t>
            </a:r>
          </a:p>
          <a:p>
            <a:pPr marL="0" indent="0">
              <a:buNone/>
            </a:pPr>
            <a:r>
              <a:rPr lang="en-US" sz="1800" i="1" dirty="0">
                <a:solidFill>
                  <a:srgbClr val="192E50"/>
                </a:solidFill>
                <a:cs typeface="Calibri"/>
              </a:rPr>
              <a:t>Add to our</a:t>
            </a:r>
            <a:r>
              <a:rPr lang="en-US" sz="1800" i="1" dirty="0">
                <a:solidFill>
                  <a:srgbClr val="192E50"/>
                </a:solidFill>
              </a:rPr>
              <a:t> </a:t>
            </a:r>
            <a:r>
              <a:rPr lang="en-US" sz="1800" i="1" dirty="0">
                <a:solidFill>
                  <a:srgbClr val="192E50"/>
                </a:solidFill>
                <a:cs typeface="Calibri"/>
              </a:rPr>
              <a:t>Padlet/ </a:t>
            </a:r>
            <a:r>
              <a:rPr lang="en-US" sz="1800" i="1" dirty="0" err="1">
                <a:solidFill>
                  <a:srgbClr val="192E50"/>
                </a:solidFill>
                <a:cs typeface="Calibri"/>
              </a:rPr>
              <a:t>Jamboard</a:t>
            </a:r>
            <a:r>
              <a:rPr lang="en-US" sz="1800" i="1" dirty="0">
                <a:solidFill>
                  <a:srgbClr val="192E50"/>
                </a:solidFill>
                <a:cs typeface="Calibri"/>
              </a:rPr>
              <a:t>/Wiki</a:t>
            </a:r>
          </a:p>
          <a:p>
            <a:pPr marL="0" indent="0">
              <a:buNone/>
            </a:pPr>
            <a:endParaRPr lang="en-US" sz="1800" b="1" dirty="0">
              <a:solidFill>
                <a:srgbClr val="192E50"/>
              </a:solidFill>
              <a:latin typeface="+mj-lt"/>
              <a:ea typeface="ヒラギノ丸ゴ Pro W4"/>
              <a:cs typeface="Times New Roman"/>
            </a:endParaRPr>
          </a:p>
        </p:txBody>
      </p:sp>
      <p:pic>
        <p:nvPicPr>
          <p:cNvPr id="9" name="Picture 2" descr="A picture containing diagram&#10;&#10;Description automatically generated">
            <a:extLst>
              <a:ext uri="{FF2B5EF4-FFF2-40B4-BE49-F238E27FC236}">
                <a16:creationId xmlns:a16="http://schemas.microsoft.com/office/drawing/2014/main" id="{D9F633B1-048F-4011-CB85-2147FF67CEC2}"/>
              </a:ext>
            </a:extLst>
          </p:cNvPr>
          <p:cNvPicPr>
            <a:picLocks noChangeAspect="1"/>
          </p:cNvPicPr>
          <p:nvPr/>
        </p:nvPicPr>
        <p:blipFill>
          <a:blip r:embed="rId3"/>
          <a:stretch>
            <a:fillRect/>
          </a:stretch>
        </p:blipFill>
        <p:spPr>
          <a:xfrm>
            <a:off x="6007100" y="1523938"/>
            <a:ext cx="5651501" cy="3720111"/>
          </a:xfrm>
          <a:prstGeom prst="rect">
            <a:avLst/>
          </a:prstGeom>
        </p:spPr>
      </p:pic>
      <p:sp>
        <p:nvSpPr>
          <p:cNvPr id="11" name="TextBox 10">
            <a:extLst>
              <a:ext uri="{FF2B5EF4-FFF2-40B4-BE49-F238E27FC236}">
                <a16:creationId xmlns:a16="http://schemas.microsoft.com/office/drawing/2014/main" id="{09C542A6-E431-DE2F-AB80-E326ADFB6F8E}"/>
              </a:ext>
            </a:extLst>
          </p:cNvPr>
          <p:cNvSpPr txBox="1"/>
          <p:nvPr/>
        </p:nvSpPr>
        <p:spPr>
          <a:xfrm>
            <a:off x="6096000" y="5270570"/>
            <a:ext cx="5308600" cy="1323439"/>
          </a:xfrm>
          <a:prstGeom prst="rect">
            <a:avLst/>
          </a:prstGeom>
          <a:noFill/>
        </p:spPr>
        <p:txBody>
          <a:bodyPr wrap="square">
            <a:spAutoFit/>
          </a:bodyPr>
          <a:lstStyle/>
          <a:p>
            <a:pPr marL="0" indent="0">
              <a:buNone/>
            </a:pPr>
            <a:r>
              <a:rPr lang="en-US" sz="1600" b="1" dirty="0">
                <a:solidFill>
                  <a:srgbClr val="192E50"/>
                </a:solidFill>
                <a:cs typeface="Helvetica"/>
              </a:rPr>
              <a:t>Turn &amp; Talk Discussion (5m)</a:t>
            </a:r>
            <a:r>
              <a:rPr lang="en-US" sz="1600" dirty="0">
                <a:solidFill>
                  <a:srgbClr val="192E50"/>
                </a:solidFill>
                <a:cs typeface="Helvetica"/>
              </a:rPr>
              <a:t>:</a:t>
            </a:r>
            <a:r>
              <a:rPr lang="en-US" sz="1600" b="1" dirty="0">
                <a:solidFill>
                  <a:srgbClr val="192E50"/>
                </a:solidFill>
                <a:cs typeface="Helvetica"/>
              </a:rPr>
              <a:t> </a:t>
            </a:r>
            <a:r>
              <a:rPr lang="en-US" sz="1600" dirty="0">
                <a:solidFill>
                  <a:srgbClr val="192E50"/>
                </a:solidFill>
                <a:cs typeface="Helvetica"/>
              </a:rPr>
              <a:t>With any peer or neighbor</a:t>
            </a:r>
          </a:p>
          <a:p>
            <a:pPr marL="285750" indent="-285750">
              <a:buFont typeface="Arial" panose="020B0604020202020204" pitchFamily="34" charset="0"/>
              <a:buChar char="•"/>
            </a:pPr>
            <a:r>
              <a:rPr lang="en-US" sz="1600" dirty="0">
                <a:solidFill>
                  <a:srgbClr val="192E50"/>
                </a:solidFill>
                <a:ea typeface="ヒラギノ丸ゴ Pro W4"/>
                <a:cs typeface="Times New Roman"/>
              </a:rPr>
              <a:t>Knowledge to Build: what do you want to know about …</a:t>
            </a:r>
          </a:p>
          <a:p>
            <a:pPr marL="285750" indent="-285750">
              <a:buFont typeface="Arial" panose="020B0604020202020204" pitchFamily="34" charset="0"/>
              <a:buChar char="•"/>
            </a:pPr>
            <a:r>
              <a:rPr lang="en-US" sz="1600" dirty="0">
                <a:solidFill>
                  <a:srgbClr val="192E50"/>
                </a:solidFill>
                <a:ea typeface="ヒラギノ丸ゴ Pro W4"/>
                <a:cs typeface="Times New Roman"/>
              </a:rPr>
              <a:t>What you hope to take away from this class</a:t>
            </a:r>
          </a:p>
          <a:p>
            <a:pPr marL="285750" indent="-285750">
              <a:buFont typeface="Arial" panose="020B0604020202020204" pitchFamily="34" charset="0"/>
              <a:buChar char="•"/>
            </a:pPr>
            <a:r>
              <a:rPr lang="en-US" sz="1600" dirty="0">
                <a:solidFill>
                  <a:srgbClr val="192E50"/>
                </a:solidFill>
                <a:ea typeface="ヒラギノ丸ゴ Pro W4"/>
                <a:cs typeface="Times New Roman"/>
              </a:rPr>
              <a:t>Challenge you want to learn to overcome</a:t>
            </a:r>
          </a:p>
          <a:p>
            <a:pPr marL="285750" indent="-285750">
              <a:buFont typeface="Arial" panose="020B0604020202020204" pitchFamily="34" charset="0"/>
              <a:buChar char="•"/>
            </a:pPr>
            <a:r>
              <a:rPr lang="en-US" sz="1600" dirty="0">
                <a:solidFill>
                  <a:srgbClr val="192E50"/>
                </a:solidFill>
                <a:ea typeface="ヒラギノ丸ゴ Pro W4"/>
                <a:cs typeface="Times New Roman"/>
              </a:rPr>
              <a:t>Questions you have about…</a:t>
            </a:r>
            <a:r>
              <a:rPr lang="en-US" sz="1600" i="1" dirty="0">
                <a:solidFill>
                  <a:srgbClr val="192E50"/>
                </a:solidFill>
                <a:ea typeface="ヒラギノ丸ゴ Pro W4"/>
                <a:cs typeface="Times New Roman"/>
              </a:rPr>
              <a:t>course concepts</a:t>
            </a:r>
          </a:p>
        </p:txBody>
      </p:sp>
      <p:sp>
        <p:nvSpPr>
          <p:cNvPr id="13" name="TextBox 12">
            <a:extLst>
              <a:ext uri="{FF2B5EF4-FFF2-40B4-BE49-F238E27FC236}">
                <a16:creationId xmlns:a16="http://schemas.microsoft.com/office/drawing/2014/main" id="{C31AEC7E-7B3F-8CF5-F747-50E3EE2D9DD0}"/>
              </a:ext>
            </a:extLst>
          </p:cNvPr>
          <p:cNvSpPr txBox="1"/>
          <p:nvPr/>
        </p:nvSpPr>
        <p:spPr>
          <a:xfrm>
            <a:off x="609599" y="5270686"/>
            <a:ext cx="5486401" cy="1360372"/>
          </a:xfrm>
          <a:prstGeom prst="rect">
            <a:avLst/>
          </a:prstGeom>
          <a:noFill/>
        </p:spPr>
        <p:txBody>
          <a:bodyPr wrap="square">
            <a:spAutoFit/>
          </a:bodyPr>
          <a:lstStyle/>
          <a:p>
            <a:pPr marL="0" indent="0">
              <a:lnSpc>
                <a:spcPct val="115000"/>
              </a:lnSpc>
              <a:buNone/>
            </a:pPr>
            <a:r>
              <a:rPr lang="en-US" sz="1600" b="1" dirty="0">
                <a:solidFill>
                  <a:srgbClr val="192E50"/>
                </a:solidFill>
                <a:ea typeface="ヒラギノ丸ゴ Pro W4"/>
                <a:cs typeface="Times New Roman"/>
              </a:rPr>
              <a:t>Quick Write/Brainstorm (3m)</a:t>
            </a:r>
            <a:r>
              <a:rPr lang="en-US" sz="1600" dirty="0">
                <a:solidFill>
                  <a:srgbClr val="192E50"/>
                </a:solidFill>
                <a:ea typeface="ヒラギノ丸ゴ Pro W4"/>
                <a:cs typeface="Times New Roman"/>
              </a:rPr>
              <a:t>:</a:t>
            </a:r>
            <a:r>
              <a:rPr lang="en-US" sz="1600" b="1" dirty="0">
                <a:solidFill>
                  <a:srgbClr val="192E50"/>
                </a:solidFill>
                <a:ea typeface="ヒラギノ丸ゴ Pro W4"/>
                <a:cs typeface="Times New Roman"/>
              </a:rPr>
              <a:t> </a:t>
            </a:r>
            <a:r>
              <a:rPr lang="en-US" sz="1600" dirty="0">
                <a:solidFill>
                  <a:srgbClr val="192E50"/>
                </a:solidFill>
                <a:ea typeface="ヒラギノ丸ゴ Pro W4"/>
                <a:cs typeface="Times New Roman"/>
              </a:rPr>
              <a:t>Silently, on your own</a:t>
            </a:r>
          </a:p>
          <a:p>
            <a:r>
              <a:rPr lang="en-US" sz="1600" dirty="0">
                <a:solidFill>
                  <a:srgbClr val="192E50"/>
                </a:solidFill>
                <a:ea typeface="ヒラギノ丸ゴ Pro W4"/>
                <a:cs typeface="Times New Roman"/>
              </a:rPr>
              <a:t>Current Knowledge: what do you already know about …</a:t>
            </a:r>
          </a:p>
          <a:p>
            <a:r>
              <a:rPr lang="en-US" sz="1600" dirty="0">
                <a:solidFill>
                  <a:srgbClr val="192E50"/>
                </a:solidFill>
                <a:ea typeface="ヒラギノ丸ゴ Pro W4"/>
                <a:cs typeface="Times New Roman"/>
              </a:rPr>
              <a:t>Collaborating to learn effectively with diverse peers</a:t>
            </a:r>
          </a:p>
          <a:p>
            <a:r>
              <a:rPr lang="en-US" sz="1600" dirty="0">
                <a:solidFill>
                  <a:srgbClr val="192E50"/>
                </a:solidFill>
                <a:ea typeface="ヒラギノ丸ゴ Pro W4"/>
                <a:cs typeface="Times New Roman"/>
              </a:rPr>
              <a:t>Understanding diverse perspectives and the Language of … </a:t>
            </a:r>
          </a:p>
          <a:p>
            <a:r>
              <a:rPr lang="en-US" sz="1600" dirty="0">
                <a:solidFill>
                  <a:srgbClr val="192E50"/>
                </a:solidFill>
                <a:ea typeface="ヒラギノ丸ゴ Pro W4"/>
                <a:cs typeface="Times New Roman"/>
              </a:rPr>
              <a:t>(</a:t>
            </a:r>
            <a:r>
              <a:rPr lang="en-US" sz="1600" i="1" dirty="0">
                <a:solidFill>
                  <a:srgbClr val="192E50"/>
                </a:solidFill>
                <a:ea typeface="ヒラギノ丸ゴ Pro W4"/>
                <a:cs typeface="Times New Roman"/>
              </a:rPr>
              <a:t>course focus)</a:t>
            </a:r>
            <a:endParaRPr lang="en-US" sz="1600" dirty="0">
              <a:solidFill>
                <a:srgbClr val="192E50"/>
              </a:solidFill>
              <a:ea typeface="ヒラギノ丸ゴ Pro W4"/>
              <a:cs typeface="Times New Roman"/>
            </a:endParaRPr>
          </a:p>
        </p:txBody>
      </p:sp>
      <p:pic>
        <p:nvPicPr>
          <p:cNvPr id="14" name="Picture 3" descr="Qr code&#10;&#10;Description automatically generated">
            <a:extLst>
              <a:ext uri="{FF2B5EF4-FFF2-40B4-BE49-F238E27FC236}">
                <a16:creationId xmlns:a16="http://schemas.microsoft.com/office/drawing/2014/main" id="{7A1B3646-D0FC-9A8E-DCD6-8030036F60AB}"/>
              </a:ext>
            </a:extLst>
          </p:cNvPr>
          <p:cNvPicPr>
            <a:picLocks noChangeAspect="1"/>
          </p:cNvPicPr>
          <p:nvPr/>
        </p:nvPicPr>
        <p:blipFill>
          <a:blip r:embed="rId4"/>
          <a:stretch>
            <a:fillRect/>
          </a:stretch>
        </p:blipFill>
        <p:spPr>
          <a:xfrm>
            <a:off x="4254719" y="3733799"/>
            <a:ext cx="1227521" cy="1227521"/>
          </a:xfrm>
          <a:prstGeom prst="rect">
            <a:avLst/>
          </a:prstGeom>
        </p:spPr>
      </p:pic>
    </p:spTree>
    <p:extLst>
      <p:ext uri="{BB962C8B-B14F-4D97-AF65-F5344CB8AC3E}">
        <p14:creationId xmlns:p14="http://schemas.microsoft.com/office/powerpoint/2010/main" val="2819551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DE795-91C3-8D4B-F8DA-4CC33C4575D8}"/>
              </a:ext>
            </a:extLst>
          </p:cNvPr>
          <p:cNvSpPr>
            <a:spLocks noGrp="1"/>
          </p:cNvSpPr>
          <p:nvPr>
            <p:ph type="title"/>
          </p:nvPr>
        </p:nvSpPr>
        <p:spPr>
          <a:xfrm>
            <a:off x="609601" y="806430"/>
            <a:ext cx="10972800" cy="802747"/>
          </a:xfrm>
        </p:spPr>
        <p:txBody>
          <a:bodyPr/>
          <a:lstStyle/>
          <a:p>
            <a:r>
              <a:rPr lang="en-US" b="1" dirty="0">
                <a:solidFill>
                  <a:srgbClr val="192E50"/>
                </a:solidFill>
                <a:cs typeface="Helvetica"/>
              </a:rPr>
              <a:t>Practice: Course Expectations (20 min)</a:t>
            </a:r>
            <a:br>
              <a:rPr lang="en-US" dirty="0">
                <a:solidFill>
                  <a:srgbClr val="000000"/>
                </a:solidFill>
                <a:cs typeface="Calibri"/>
              </a:rPr>
            </a:br>
            <a:endParaRPr lang="en-US" dirty="0"/>
          </a:p>
        </p:txBody>
      </p:sp>
      <p:sp>
        <p:nvSpPr>
          <p:cNvPr id="3" name="Content Placeholder 2">
            <a:extLst>
              <a:ext uri="{FF2B5EF4-FFF2-40B4-BE49-F238E27FC236}">
                <a16:creationId xmlns:a16="http://schemas.microsoft.com/office/drawing/2014/main" id="{B038821F-A006-6FA0-4905-F4452810D492}"/>
              </a:ext>
            </a:extLst>
          </p:cNvPr>
          <p:cNvSpPr>
            <a:spLocks noGrp="1"/>
          </p:cNvSpPr>
          <p:nvPr>
            <p:ph sz="half" idx="1"/>
          </p:nvPr>
        </p:nvSpPr>
        <p:spPr>
          <a:xfrm>
            <a:off x="609600" y="1609177"/>
            <a:ext cx="5486400" cy="5131864"/>
          </a:xfrm>
        </p:spPr>
        <p:txBody>
          <a:bodyPr/>
          <a:lstStyle/>
          <a:p>
            <a:pPr marL="0" indent="0">
              <a:lnSpc>
                <a:spcPct val="115000"/>
              </a:lnSpc>
              <a:buNone/>
            </a:pPr>
            <a:r>
              <a:rPr lang="en-US" sz="1800" b="1" dirty="0">
                <a:solidFill>
                  <a:srgbClr val="1A2E4F"/>
                </a:solidFill>
                <a:ea typeface="ヒラギノ丸ゴ Pro W4"/>
                <a:cs typeface="Times New Roman"/>
              </a:rPr>
              <a:t>Syllabus Requirements &amp; Course Calendar</a:t>
            </a:r>
            <a:endParaRPr lang="en-US" sz="1800" dirty="0">
              <a:solidFill>
                <a:srgbClr val="262626"/>
              </a:solidFill>
              <a:ea typeface="ヒラギノ丸ゴ Pro W4"/>
              <a:cs typeface="Times New Roman"/>
            </a:endParaRPr>
          </a:p>
          <a:p>
            <a:pPr marL="0" indent="0">
              <a:spcBef>
                <a:spcPts val="0"/>
              </a:spcBef>
              <a:spcAft>
                <a:spcPts val="1200"/>
              </a:spcAft>
              <a:buNone/>
            </a:pPr>
            <a:r>
              <a:rPr lang="en-US" sz="1600" dirty="0">
                <a:solidFill>
                  <a:srgbClr val="262626"/>
                </a:solidFill>
                <a:ea typeface="ヒラギノ丸ゴ Pro W4"/>
                <a:cs typeface="Times New Roman"/>
              </a:rPr>
              <a:t>The course syllabus is our course contract and should be used regularly to stay current with the requirements and schedule of the class. The syllabus and the course calendar can be found in our Canvas Digital Classroom.</a:t>
            </a:r>
          </a:p>
          <a:p>
            <a:pPr marL="0" indent="0">
              <a:spcBef>
                <a:spcPts val="0"/>
              </a:spcBef>
              <a:spcAft>
                <a:spcPts val="1200"/>
              </a:spcAft>
              <a:buNone/>
            </a:pPr>
            <a:endParaRPr lang="en-US" sz="800" b="1" dirty="0">
              <a:solidFill>
                <a:srgbClr val="262626"/>
              </a:solidFill>
              <a:ea typeface="ヒラギノ丸ゴ Pro W4"/>
              <a:cs typeface="Times New Roman"/>
            </a:endParaRPr>
          </a:p>
          <a:p>
            <a:pPr marL="0" indent="0">
              <a:spcBef>
                <a:spcPts val="0"/>
              </a:spcBef>
              <a:spcAft>
                <a:spcPts val="1200"/>
              </a:spcAft>
              <a:buNone/>
            </a:pPr>
            <a:endParaRPr lang="en-US" sz="1800" b="1" dirty="0">
              <a:solidFill>
                <a:srgbClr val="1A2E4F"/>
              </a:solidFill>
              <a:ea typeface="ヒラギノ丸ゴ Pro W4"/>
              <a:cs typeface="Times New Roman"/>
            </a:endParaRPr>
          </a:p>
          <a:p>
            <a:pPr marL="0" indent="0">
              <a:spcBef>
                <a:spcPts val="0"/>
              </a:spcBef>
              <a:spcAft>
                <a:spcPts val="1200"/>
              </a:spcAft>
              <a:buNone/>
            </a:pPr>
            <a:r>
              <a:rPr lang="en-US" sz="1800" b="1" dirty="0">
                <a:solidFill>
                  <a:srgbClr val="1A2E4F"/>
                </a:solidFill>
                <a:ea typeface="ヒラギノ丸ゴ Pro W4"/>
                <a:cs typeface="Times New Roman"/>
              </a:rPr>
              <a:t>Collaboration &amp; Canvas Digital Classroom</a:t>
            </a:r>
            <a:endParaRPr lang="en-US" sz="1800" dirty="0">
              <a:solidFill>
                <a:srgbClr val="262626"/>
              </a:solidFill>
              <a:ea typeface="ヒラギノ丸ゴ Pro W4"/>
              <a:cs typeface="Times New Roman"/>
            </a:endParaRPr>
          </a:p>
          <a:p>
            <a:pPr marL="0" indent="0">
              <a:spcBef>
                <a:spcPts val="0"/>
              </a:spcBef>
              <a:spcAft>
                <a:spcPts val="1200"/>
              </a:spcAft>
              <a:buNone/>
            </a:pPr>
            <a:r>
              <a:rPr lang="en-US" sz="1600" dirty="0">
                <a:solidFill>
                  <a:srgbClr val="262626"/>
                </a:solidFill>
                <a:ea typeface="ヒラギノ丸ゴ Pro W4"/>
                <a:cs typeface="Times New Roman"/>
              </a:rPr>
              <a:t>This course requires collaboration with peers in our classroom community. Discussions and activities will be structured during class. </a:t>
            </a:r>
          </a:p>
          <a:p>
            <a:pPr marL="0" indent="0">
              <a:spcBef>
                <a:spcPts val="0"/>
              </a:spcBef>
              <a:spcAft>
                <a:spcPts val="1200"/>
              </a:spcAft>
              <a:buNone/>
            </a:pPr>
            <a:r>
              <a:rPr lang="en-US" sz="1600" dirty="0">
                <a:solidFill>
                  <a:srgbClr val="262626"/>
                </a:solidFill>
                <a:ea typeface="ヒラギノ丸ゴ Pro W4"/>
                <a:cs typeface="Times New Roman"/>
              </a:rPr>
              <a:t>To best support your learning, effective collaboration must continue beyond class sessions. Your Digital Classroom in Canvas provides resources to support digital collaboration in Canvas &gt; People &gt; </a:t>
            </a:r>
            <a:r>
              <a:rPr lang="en-US" sz="1600" u="sng" dirty="0">
                <a:solidFill>
                  <a:srgbClr val="262626"/>
                </a:solidFill>
                <a:ea typeface="ヒラギノ丸ゴ Pro W4"/>
                <a:cs typeface="Times New Roman"/>
              </a:rPr>
              <a:t>Groups</a:t>
            </a:r>
            <a:r>
              <a:rPr lang="en-US" sz="1600" dirty="0">
                <a:solidFill>
                  <a:srgbClr val="262626"/>
                </a:solidFill>
                <a:ea typeface="ヒラギノ丸ゴ Pro W4"/>
                <a:cs typeface="Times New Roman"/>
              </a:rPr>
              <a:t> </a:t>
            </a:r>
          </a:p>
        </p:txBody>
      </p:sp>
      <p:sp>
        <p:nvSpPr>
          <p:cNvPr id="8" name="Content Placeholder 2">
            <a:extLst>
              <a:ext uri="{FF2B5EF4-FFF2-40B4-BE49-F238E27FC236}">
                <a16:creationId xmlns:a16="http://schemas.microsoft.com/office/drawing/2014/main" id="{41684EE6-79DD-651A-620E-2F6184725402}"/>
              </a:ext>
            </a:extLst>
          </p:cNvPr>
          <p:cNvSpPr txBox="1">
            <a:spLocks/>
          </p:cNvSpPr>
          <p:nvPr/>
        </p:nvSpPr>
        <p:spPr>
          <a:xfrm>
            <a:off x="6095999" y="3997842"/>
            <a:ext cx="5397795" cy="2743199"/>
          </a:xfrm>
          <a:prstGeom prst="rect">
            <a:avLst/>
          </a:prstGeom>
        </p:spPr>
        <p:txBody>
          <a:bodyPr/>
          <a:lstStyle>
            <a:lvl1pPr marL="342882" indent="-342882" algn="l" defTabSz="457178" rtl="0" eaLnBrk="1" latinLnBrk="0" hangingPunct="1">
              <a:spcBef>
                <a:spcPct val="20000"/>
              </a:spcBef>
              <a:buFont typeface="Arial"/>
              <a:buChar char="•"/>
              <a:defRPr sz="2800" kern="1200">
                <a:solidFill>
                  <a:schemeClr val="tx1"/>
                </a:solidFill>
                <a:latin typeface="+mn-lt"/>
                <a:ea typeface="+mn-ea"/>
                <a:cs typeface="+mn-cs"/>
              </a:defRPr>
            </a:lvl1pPr>
            <a:lvl2pPr marL="742913" indent="-285737" algn="l" defTabSz="457178" rtl="0" eaLnBrk="1" latinLnBrk="0" hangingPunct="1">
              <a:spcBef>
                <a:spcPct val="20000"/>
              </a:spcBef>
              <a:buFont typeface="Arial"/>
              <a:buChar char="–"/>
              <a:defRPr sz="2400" kern="1200">
                <a:solidFill>
                  <a:schemeClr val="tx1"/>
                </a:solidFill>
                <a:latin typeface="+mn-lt"/>
                <a:ea typeface="+mn-ea"/>
                <a:cs typeface="+mn-cs"/>
              </a:defRPr>
            </a:lvl2pPr>
            <a:lvl3pPr marL="1142942" indent="-228589" algn="l" defTabSz="457178" rtl="0" eaLnBrk="1" latinLnBrk="0" hangingPunct="1">
              <a:spcBef>
                <a:spcPct val="20000"/>
              </a:spcBef>
              <a:buFont typeface="Arial"/>
              <a:buChar char="•"/>
              <a:defRPr sz="2000" kern="1200">
                <a:solidFill>
                  <a:schemeClr val="tx1"/>
                </a:solidFill>
                <a:latin typeface="+mn-lt"/>
                <a:ea typeface="+mn-ea"/>
                <a:cs typeface="+mn-cs"/>
              </a:defRPr>
            </a:lvl3pPr>
            <a:lvl4pPr marL="1600120" indent="-228589" algn="l" defTabSz="457178" rtl="0" eaLnBrk="1" latinLnBrk="0" hangingPunct="1">
              <a:spcBef>
                <a:spcPct val="20000"/>
              </a:spcBef>
              <a:buFont typeface="Arial"/>
              <a:buChar char="–"/>
              <a:defRPr sz="1800" kern="1200">
                <a:solidFill>
                  <a:schemeClr val="tx1"/>
                </a:solidFill>
                <a:latin typeface="+mn-lt"/>
                <a:ea typeface="+mn-ea"/>
                <a:cs typeface="+mn-cs"/>
              </a:defRPr>
            </a:lvl4pPr>
            <a:lvl5pPr marL="2057298" indent="-228589" algn="l" defTabSz="457178" rtl="0" eaLnBrk="1" latinLnBrk="0" hangingPunct="1">
              <a:spcBef>
                <a:spcPct val="20000"/>
              </a:spcBef>
              <a:buFont typeface="Arial"/>
              <a:buChar char="»"/>
              <a:defRPr sz="18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18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18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18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1800" kern="1200">
                <a:solidFill>
                  <a:schemeClr val="tx1"/>
                </a:solidFill>
                <a:latin typeface="+mn-lt"/>
                <a:ea typeface="+mn-ea"/>
                <a:cs typeface="+mn-cs"/>
              </a:defRPr>
            </a:lvl9pPr>
          </a:lstStyle>
          <a:p>
            <a:pPr marL="0" indent="0">
              <a:lnSpc>
                <a:spcPct val="115000"/>
              </a:lnSpc>
              <a:spcAft>
                <a:spcPts val="1200"/>
              </a:spcAft>
              <a:buNone/>
            </a:pPr>
            <a:endParaRPr lang="en-US" sz="1800" dirty="0">
              <a:solidFill>
                <a:srgbClr val="262626"/>
              </a:solidFill>
              <a:ea typeface="ヒラギノ丸ゴ Pro W4"/>
              <a:cs typeface="Times New Roman"/>
            </a:endParaRPr>
          </a:p>
        </p:txBody>
      </p:sp>
      <p:sp>
        <p:nvSpPr>
          <p:cNvPr id="6" name="Content Placeholder 5">
            <a:extLst>
              <a:ext uri="{FF2B5EF4-FFF2-40B4-BE49-F238E27FC236}">
                <a16:creationId xmlns:a16="http://schemas.microsoft.com/office/drawing/2014/main" id="{54F4A483-B7BA-C641-C7A2-6E41C5DEB1AD}"/>
              </a:ext>
            </a:extLst>
          </p:cNvPr>
          <p:cNvSpPr>
            <a:spLocks noGrp="1"/>
          </p:cNvSpPr>
          <p:nvPr>
            <p:ph sz="half" idx="2"/>
          </p:nvPr>
        </p:nvSpPr>
        <p:spPr>
          <a:xfrm>
            <a:off x="6238754" y="1600207"/>
            <a:ext cx="5343646" cy="1828793"/>
          </a:xfrm>
        </p:spPr>
        <p:txBody>
          <a:bodyPr/>
          <a:lstStyle/>
          <a:p>
            <a:pPr marL="0" indent="0">
              <a:spcBef>
                <a:spcPts val="0"/>
              </a:spcBef>
              <a:spcAft>
                <a:spcPts val="1200"/>
              </a:spcAft>
              <a:buNone/>
            </a:pPr>
            <a:r>
              <a:rPr lang="en-US" sz="1800" b="1" dirty="0">
                <a:solidFill>
                  <a:srgbClr val="262626"/>
                </a:solidFill>
                <a:ea typeface="ヒラギノ丸ゴ Pro W4"/>
                <a:cs typeface="Times New Roman"/>
              </a:rPr>
              <a:t>Important Details to Find &amp; Remember</a:t>
            </a:r>
          </a:p>
          <a:p>
            <a:pPr marL="0" indent="0">
              <a:spcBef>
                <a:spcPts val="0"/>
              </a:spcBef>
              <a:spcAft>
                <a:spcPts val="1200"/>
              </a:spcAft>
              <a:buNone/>
            </a:pPr>
            <a:r>
              <a:rPr lang="en-US" sz="1600" dirty="0">
                <a:solidFill>
                  <a:srgbClr val="FF0000"/>
                </a:solidFill>
                <a:ea typeface="ヒラギノ丸ゴ Pro W4"/>
                <a:cs typeface="Times New Roman"/>
              </a:rPr>
              <a:t>Add Prompts- Specific details students should find in a Syllabus Scavenger Hunt. </a:t>
            </a:r>
          </a:p>
          <a:p>
            <a:pPr marL="0" indent="0">
              <a:spcBef>
                <a:spcPts val="0"/>
              </a:spcBef>
              <a:buNone/>
            </a:pPr>
            <a:r>
              <a:rPr lang="en-US" sz="1600" dirty="0">
                <a:solidFill>
                  <a:srgbClr val="FF0000"/>
                </a:solidFill>
                <a:ea typeface="ヒラギノ丸ゴ Pro W4"/>
                <a:cs typeface="Times New Roman"/>
              </a:rPr>
              <a:t>For Example- Find: </a:t>
            </a:r>
          </a:p>
          <a:p>
            <a:pPr marL="285750" indent="-285750">
              <a:spcBef>
                <a:spcPts val="0"/>
              </a:spcBef>
              <a:buFont typeface="Arial" panose="020B0604020202020204" pitchFamily="34" charset="0"/>
              <a:buChar char="•"/>
            </a:pPr>
            <a:r>
              <a:rPr lang="en-US" sz="1600" dirty="0">
                <a:solidFill>
                  <a:srgbClr val="FF0000"/>
                </a:solidFill>
                <a:ea typeface="ヒラギノ丸ゴ Pro W4"/>
                <a:cs typeface="Times New Roman"/>
              </a:rPr>
              <a:t>3 key assignments</a:t>
            </a:r>
          </a:p>
          <a:p>
            <a:pPr marL="285750" indent="-285750">
              <a:spcBef>
                <a:spcPts val="0"/>
              </a:spcBef>
              <a:buFont typeface="Arial" panose="020B0604020202020204" pitchFamily="34" charset="0"/>
              <a:buChar char="•"/>
            </a:pPr>
            <a:r>
              <a:rPr lang="en-US" sz="1600" dirty="0">
                <a:solidFill>
                  <a:srgbClr val="FF0000"/>
                </a:solidFill>
                <a:ea typeface="ヒラギノ丸ゴ Pro W4"/>
                <a:cs typeface="Times New Roman"/>
              </a:rPr>
              <a:t>Due date for Extra credit/late work</a:t>
            </a:r>
          </a:p>
          <a:p>
            <a:pPr marL="285750" indent="-285750">
              <a:spcBef>
                <a:spcPts val="0"/>
              </a:spcBef>
              <a:buFont typeface="Arial" panose="020B0604020202020204" pitchFamily="34" charset="0"/>
              <a:buChar char="•"/>
            </a:pPr>
            <a:r>
              <a:rPr lang="en-US" sz="1600" dirty="0">
                <a:solidFill>
                  <a:srgbClr val="FF0000"/>
                </a:solidFill>
                <a:ea typeface="ヒラギノ丸ゴ Pro W4"/>
                <a:cs typeface="Times New Roman"/>
              </a:rPr>
              <a:t>Group Project in syllabus and join a Group in People tab)</a:t>
            </a:r>
            <a:endParaRPr lang="en-US" sz="1600" dirty="0">
              <a:solidFill>
                <a:srgbClr val="262626"/>
              </a:solidFill>
              <a:ea typeface="ヒラギノ丸ゴ Pro W4"/>
              <a:cs typeface="Times New Roman"/>
            </a:endParaRPr>
          </a:p>
          <a:p>
            <a:endParaRPr lang="en-US" dirty="0"/>
          </a:p>
        </p:txBody>
      </p:sp>
      <p:pic>
        <p:nvPicPr>
          <p:cNvPr id="9" name="Online Media 1" title="Why you need to know the difference between Collaboration vs. Cooperation.">
            <a:hlinkClick r:id="" action="ppaction://media"/>
            <a:extLst>
              <a:ext uri="{FF2B5EF4-FFF2-40B4-BE49-F238E27FC236}">
                <a16:creationId xmlns:a16="http://schemas.microsoft.com/office/drawing/2014/main" id="{B860096D-6D68-0DB5-C3A9-6FA6DF8C2085}"/>
              </a:ext>
            </a:extLst>
          </p:cNvPr>
          <p:cNvPicPr>
            <a:picLocks noRot="1" noChangeAspect="1"/>
          </p:cNvPicPr>
          <p:nvPr>
            <a:videoFile r:link="rId1"/>
          </p:nvPr>
        </p:nvPicPr>
        <p:blipFill>
          <a:blip r:embed="rId4"/>
          <a:stretch>
            <a:fillRect/>
          </a:stretch>
        </p:blipFill>
        <p:spPr>
          <a:xfrm>
            <a:off x="6445903" y="3831763"/>
            <a:ext cx="5047891" cy="2852059"/>
          </a:xfrm>
          <a:prstGeom prst="rect">
            <a:avLst/>
          </a:prstGeom>
        </p:spPr>
      </p:pic>
    </p:spTree>
    <p:extLst>
      <p:ext uri="{BB962C8B-B14F-4D97-AF65-F5344CB8AC3E}">
        <p14:creationId xmlns:p14="http://schemas.microsoft.com/office/powerpoint/2010/main" val="235311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0DA52-9112-3C53-E876-3432693E26F1}"/>
              </a:ext>
            </a:extLst>
          </p:cNvPr>
          <p:cNvSpPr>
            <a:spLocks noGrp="1"/>
          </p:cNvSpPr>
          <p:nvPr>
            <p:ph type="title"/>
          </p:nvPr>
        </p:nvSpPr>
        <p:spPr/>
        <p:txBody>
          <a:bodyPr/>
          <a:lstStyle/>
          <a:p>
            <a:r>
              <a:rPr lang="en-US" dirty="0"/>
              <a:t>Comprehension (20 min) </a:t>
            </a:r>
          </a:p>
        </p:txBody>
      </p:sp>
      <p:sp>
        <p:nvSpPr>
          <p:cNvPr id="3" name="Content Placeholder 2">
            <a:extLst>
              <a:ext uri="{FF2B5EF4-FFF2-40B4-BE49-F238E27FC236}">
                <a16:creationId xmlns:a16="http://schemas.microsoft.com/office/drawing/2014/main" id="{88C83356-67EC-9022-2EFD-C8C664D13E26}"/>
              </a:ext>
            </a:extLst>
          </p:cNvPr>
          <p:cNvSpPr>
            <a:spLocks noGrp="1"/>
          </p:cNvSpPr>
          <p:nvPr>
            <p:ph sz="half" idx="1"/>
          </p:nvPr>
        </p:nvSpPr>
        <p:spPr>
          <a:xfrm>
            <a:off x="596900" y="1473204"/>
            <a:ext cx="5384800" cy="5168898"/>
          </a:xfrm>
        </p:spPr>
        <p:txBody>
          <a:bodyPr/>
          <a:lstStyle/>
          <a:p>
            <a:pPr>
              <a:lnSpc>
                <a:spcPct val="115000"/>
              </a:lnSpc>
              <a:spcBef>
                <a:spcPts val="0"/>
              </a:spcBef>
              <a:spcAft>
                <a:spcPts val="1200"/>
              </a:spcAft>
            </a:pPr>
            <a:r>
              <a:rPr lang="en-US" sz="1800" b="1" dirty="0">
                <a:solidFill>
                  <a:srgbClr val="1A2E4F"/>
                </a:solidFill>
                <a:ea typeface="ヒラギノ丸ゴ Pro W4"/>
                <a:cs typeface="Times New Roman"/>
              </a:rPr>
              <a:t>New Knowledge</a:t>
            </a:r>
            <a:endParaRPr lang="en-US" sz="1800" dirty="0">
              <a:solidFill>
                <a:srgbClr val="262626"/>
              </a:solidFill>
              <a:ea typeface="ヒラギノ丸ゴ Pro W4"/>
              <a:cs typeface="Times New Roman"/>
            </a:endParaRPr>
          </a:p>
          <a:p>
            <a:pPr>
              <a:spcBef>
                <a:spcPts val="0"/>
              </a:spcBef>
              <a:spcAft>
                <a:spcPts val="1200"/>
              </a:spcAft>
            </a:pPr>
            <a:r>
              <a:rPr lang="en-US" sz="1600" dirty="0">
                <a:solidFill>
                  <a:srgbClr val="262626"/>
                </a:solidFill>
                <a:ea typeface="ヒラギノ丸ゴ Pro W4"/>
                <a:cs typeface="Times New Roman"/>
              </a:rPr>
              <a:t>We have been focused on … </a:t>
            </a:r>
            <a:r>
              <a:rPr lang="en-US" sz="1600" dirty="0">
                <a:solidFill>
                  <a:srgbClr val="FF0000"/>
                </a:solidFill>
                <a:ea typeface="ヒラギノ丸ゴ Pro W4"/>
                <a:cs typeface="Times New Roman"/>
              </a:rPr>
              <a:t>(course concept)</a:t>
            </a:r>
            <a:r>
              <a:rPr lang="en-US" sz="1600" dirty="0">
                <a:solidFill>
                  <a:srgbClr val="262626"/>
                </a:solidFill>
                <a:ea typeface="ヒラギノ丸ゴ Pro W4"/>
                <a:cs typeface="Times New Roman"/>
              </a:rPr>
              <a:t>… . This extends our understanding of… </a:t>
            </a:r>
            <a:r>
              <a:rPr lang="en-US" sz="1600" dirty="0">
                <a:solidFill>
                  <a:srgbClr val="FF0000"/>
                </a:solidFill>
                <a:ea typeface="ヒラギノ丸ゴ Pro W4"/>
                <a:cs typeface="Times New Roman"/>
              </a:rPr>
              <a:t>(previous topic/perspective)</a:t>
            </a:r>
            <a:r>
              <a:rPr lang="en-US" sz="1600" dirty="0">
                <a:solidFill>
                  <a:srgbClr val="262626"/>
                </a:solidFill>
                <a:ea typeface="ヒラギノ丸ゴ Pro W4"/>
                <a:cs typeface="Times New Roman"/>
              </a:rPr>
              <a:t>… by… . Next, we will connect these ideas to expand our understanding of … </a:t>
            </a:r>
            <a:r>
              <a:rPr lang="en-US" sz="1600" dirty="0">
                <a:solidFill>
                  <a:srgbClr val="FF0000"/>
                </a:solidFill>
                <a:ea typeface="ヒラギノ丸ゴ Pro W4"/>
                <a:cs typeface="Times New Roman"/>
              </a:rPr>
              <a:t>(course concept) </a:t>
            </a:r>
            <a:r>
              <a:rPr lang="en-US" sz="1600" dirty="0">
                <a:solidFill>
                  <a:srgbClr val="262626"/>
                </a:solidFill>
                <a:ea typeface="ヒラギノ丸ゴ Pro W4"/>
                <a:cs typeface="Times New Roman"/>
              </a:rPr>
              <a:t>by… . </a:t>
            </a:r>
          </a:p>
          <a:p>
            <a:pPr>
              <a:spcBef>
                <a:spcPts val="0"/>
              </a:spcBef>
              <a:spcAft>
                <a:spcPts val="1200"/>
              </a:spcAft>
            </a:pPr>
            <a:r>
              <a:rPr lang="en-US" sz="1600" dirty="0">
                <a:solidFill>
                  <a:srgbClr val="262626"/>
                </a:solidFill>
                <a:ea typeface="ヒラギノ丸ゴ Pro W4"/>
                <a:cs typeface="Times New Roman"/>
              </a:rPr>
              <a:t>Are you confident you developed a strong foundation of understanding to build knew knowledge as we add-on in the next few weeks? </a:t>
            </a:r>
          </a:p>
          <a:p>
            <a:pPr>
              <a:lnSpc>
                <a:spcPct val="115000"/>
              </a:lnSpc>
              <a:spcBef>
                <a:spcPts val="0"/>
              </a:spcBef>
              <a:spcAft>
                <a:spcPts val="1200"/>
              </a:spcAft>
            </a:pPr>
            <a:r>
              <a:rPr lang="en-US" sz="1800" b="1" dirty="0">
                <a:solidFill>
                  <a:srgbClr val="1A2E4F"/>
                </a:solidFill>
                <a:ea typeface="ヒラギノ丸ゴ Pro W4"/>
                <a:cs typeface="Times New Roman"/>
              </a:rPr>
              <a:t>I Understand these Key Terms</a:t>
            </a:r>
            <a:endParaRPr lang="en-US" sz="1800" dirty="0">
              <a:solidFill>
                <a:srgbClr val="262626"/>
              </a:solidFill>
              <a:latin typeface="Calibri" panose="020F0502020204030204" pitchFamily="34" charset="0"/>
              <a:ea typeface="ヒラギノ丸ゴ Pro W4"/>
              <a:cs typeface="Times New Roman"/>
            </a:endParaRPr>
          </a:p>
          <a:p>
            <a:pPr marL="342882" indent="-342882">
              <a:spcBef>
                <a:spcPts val="0"/>
              </a:spcBef>
              <a:buFont typeface="Symbol"/>
              <a:buChar char=""/>
            </a:pPr>
            <a:r>
              <a:rPr lang="en-US" sz="1600" dirty="0">
                <a:solidFill>
                  <a:srgbClr val="262626"/>
                </a:solidFill>
                <a:latin typeface="Calibri" panose="020F0502020204030204" pitchFamily="34" charset="0"/>
                <a:ea typeface="ヒラギノ丸ゴ Pro W4"/>
                <a:cs typeface="Times New Roman"/>
              </a:rPr>
              <a:t>Term </a:t>
            </a:r>
          </a:p>
          <a:p>
            <a:pPr marL="342882" indent="-342882">
              <a:spcBef>
                <a:spcPts val="0"/>
              </a:spcBef>
              <a:buFont typeface="Symbol"/>
              <a:buChar char=""/>
            </a:pPr>
            <a:r>
              <a:rPr lang="en-US" sz="1600" dirty="0">
                <a:solidFill>
                  <a:srgbClr val="262626"/>
                </a:solidFill>
                <a:latin typeface="Calibri" panose="020F0502020204030204" pitchFamily="34" charset="0"/>
                <a:ea typeface="ヒラギノ丸ゴ Pro W4"/>
                <a:cs typeface="Times New Roman"/>
              </a:rPr>
              <a:t> </a:t>
            </a:r>
          </a:p>
          <a:p>
            <a:pPr marL="342882" indent="-342882">
              <a:spcBef>
                <a:spcPts val="0"/>
              </a:spcBef>
              <a:buFont typeface="Symbol"/>
              <a:buChar char=""/>
            </a:pPr>
            <a:r>
              <a:rPr lang="en-US" sz="1600" dirty="0">
                <a:solidFill>
                  <a:srgbClr val="262626"/>
                </a:solidFill>
                <a:latin typeface="Calibri" panose="020F0502020204030204" pitchFamily="34" charset="0"/>
                <a:ea typeface="ヒラギノ丸ゴ Pro W4"/>
                <a:cs typeface="Times New Roman"/>
              </a:rPr>
              <a:t> </a:t>
            </a:r>
          </a:p>
          <a:p>
            <a:pPr marL="342882" indent="-342882">
              <a:spcBef>
                <a:spcPts val="0"/>
              </a:spcBef>
              <a:spcAft>
                <a:spcPts val="1200"/>
              </a:spcAft>
              <a:buFont typeface="Symbol"/>
              <a:buChar char=""/>
            </a:pPr>
            <a:r>
              <a:rPr lang="en-US" sz="1600" dirty="0">
                <a:solidFill>
                  <a:srgbClr val="262626"/>
                </a:solidFill>
                <a:latin typeface="Calibri" panose="020F0502020204030204" pitchFamily="34" charset="0"/>
                <a:ea typeface="ヒラギノ丸ゴ Pro W4"/>
                <a:cs typeface="Times New Roman"/>
              </a:rPr>
              <a:t> </a:t>
            </a:r>
          </a:p>
          <a:p>
            <a:pPr>
              <a:lnSpc>
                <a:spcPct val="115000"/>
              </a:lnSpc>
              <a:spcBef>
                <a:spcPts val="0"/>
              </a:spcBef>
              <a:spcAft>
                <a:spcPts val="1200"/>
              </a:spcAft>
            </a:pPr>
            <a:r>
              <a:rPr lang="en-US" sz="1800" b="1" dirty="0">
                <a:solidFill>
                  <a:srgbClr val="1A2E4F"/>
                </a:solidFill>
                <a:ea typeface="ヒラギノ丸ゴ Pro W4"/>
                <a:cs typeface="Times New Roman"/>
              </a:rPr>
              <a:t>Activity: </a:t>
            </a:r>
            <a:r>
              <a:rPr lang="en-US" sz="1800" b="1" dirty="0">
                <a:solidFill>
                  <a:srgbClr val="262626"/>
                </a:solidFill>
                <a:ea typeface="ヒラギノ丸ゴ Pro W4"/>
                <a:cs typeface="Times New Roman"/>
              </a:rPr>
              <a:t>Turn, Talk, and Add</a:t>
            </a:r>
          </a:p>
          <a:p>
            <a:pPr marL="285750" indent="-285750">
              <a:lnSpc>
                <a:spcPct val="115000"/>
              </a:lnSpc>
              <a:spcBef>
                <a:spcPts val="0"/>
              </a:spcBef>
              <a:buFont typeface="Arial" panose="020B0604020202020204" pitchFamily="34" charset="0"/>
              <a:buChar char="•"/>
            </a:pPr>
            <a:r>
              <a:rPr lang="en-US" sz="1600" dirty="0">
                <a:solidFill>
                  <a:srgbClr val="262626"/>
                </a:solidFill>
                <a:ea typeface="ヒラギノ丸ゴ Pro W4"/>
                <a:cs typeface="Times New Roman"/>
              </a:rPr>
              <a:t>Talk (8m): Agree on one clear definition for each term</a:t>
            </a:r>
          </a:p>
          <a:p>
            <a:pPr marL="285750" indent="-285750">
              <a:lnSpc>
                <a:spcPct val="115000"/>
              </a:lnSpc>
              <a:spcBef>
                <a:spcPts val="0"/>
              </a:spcBef>
              <a:buFont typeface="Arial" panose="020B0604020202020204" pitchFamily="34" charset="0"/>
              <a:buChar char="•"/>
            </a:pPr>
            <a:r>
              <a:rPr lang="en-US" sz="1600" dirty="0">
                <a:solidFill>
                  <a:srgbClr val="262626"/>
                </a:solidFill>
                <a:ea typeface="ヒラギノ丸ゴ Pro W4"/>
                <a:cs typeface="Times New Roman"/>
              </a:rPr>
              <a:t>Add (4m): Add each definitions to our… </a:t>
            </a:r>
            <a:r>
              <a:rPr lang="en-US" sz="1600" dirty="0">
                <a:solidFill>
                  <a:srgbClr val="FF0000"/>
                </a:solidFill>
                <a:ea typeface="ヒラギノ丸ゴ Pro W4"/>
                <a:cs typeface="Times New Roman"/>
              </a:rPr>
              <a:t>(course resource)</a:t>
            </a:r>
          </a:p>
          <a:p>
            <a:endParaRPr lang="en-US" dirty="0"/>
          </a:p>
        </p:txBody>
      </p:sp>
      <p:sp>
        <p:nvSpPr>
          <p:cNvPr id="5" name="Picture Placeholder 4">
            <a:extLst>
              <a:ext uri="{FF2B5EF4-FFF2-40B4-BE49-F238E27FC236}">
                <a16:creationId xmlns:a16="http://schemas.microsoft.com/office/drawing/2014/main" id="{49AFDC2A-3320-0C8B-CA0A-DA873BCACBE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FBE97256-0D1D-AABD-9713-528557D0F944}"/>
              </a:ext>
            </a:extLst>
          </p:cNvPr>
          <p:cNvSpPr>
            <a:spLocks noGrp="1"/>
          </p:cNvSpPr>
          <p:nvPr>
            <p:ph type="pic" sz="quarter" idx="11"/>
          </p:nvPr>
        </p:nvSpPr>
        <p:spPr>
          <a:xfrm>
            <a:off x="6223000" y="4241802"/>
            <a:ext cx="5372100" cy="2400300"/>
          </a:xfrm>
        </p:spPr>
      </p:sp>
      <p:pic>
        <p:nvPicPr>
          <p:cNvPr id="7" name="Graphic 6" descr="Checkbox Checked with solid fill">
            <a:extLst>
              <a:ext uri="{FF2B5EF4-FFF2-40B4-BE49-F238E27FC236}">
                <a16:creationId xmlns:a16="http://schemas.microsoft.com/office/drawing/2014/main" id="{DAF426FF-4ADA-0EBC-9F8B-091C73DE28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52359" y="7132742"/>
            <a:ext cx="914400" cy="914400"/>
          </a:xfrm>
          <a:prstGeom prst="rect">
            <a:avLst/>
          </a:prstGeom>
        </p:spPr>
      </p:pic>
      <p:pic>
        <p:nvPicPr>
          <p:cNvPr id="8" name="Graphic 7" descr="Checkbox Checked outline">
            <a:extLst>
              <a:ext uri="{FF2B5EF4-FFF2-40B4-BE49-F238E27FC236}">
                <a16:creationId xmlns:a16="http://schemas.microsoft.com/office/drawing/2014/main" id="{E26A0FCF-0556-C811-8670-62F6F195AC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26228" y="7026204"/>
            <a:ext cx="914400" cy="914400"/>
          </a:xfrm>
          <a:prstGeom prst="rect">
            <a:avLst/>
          </a:prstGeom>
        </p:spPr>
      </p:pic>
      <p:pic>
        <p:nvPicPr>
          <p:cNvPr id="9" name="Graphic 8" descr="Clipboard Checked outline">
            <a:extLst>
              <a:ext uri="{FF2B5EF4-FFF2-40B4-BE49-F238E27FC236}">
                <a16:creationId xmlns:a16="http://schemas.microsoft.com/office/drawing/2014/main" id="{E090861A-01FF-635D-D1D5-6DF01D69E8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245607" y="6883404"/>
            <a:ext cx="914400" cy="914400"/>
          </a:xfrm>
          <a:prstGeom prst="rect">
            <a:avLst/>
          </a:prstGeom>
        </p:spPr>
      </p:pic>
      <p:pic>
        <p:nvPicPr>
          <p:cNvPr id="10" name="Graphic 9" descr="Clipboard Partially Checked outline">
            <a:extLst>
              <a:ext uri="{FF2B5EF4-FFF2-40B4-BE49-F238E27FC236}">
                <a16:creationId xmlns:a16="http://schemas.microsoft.com/office/drawing/2014/main" id="{638E14AE-EBAE-718C-BDFE-E3935088842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608185" y="749843"/>
            <a:ext cx="681115" cy="681115"/>
          </a:xfrm>
          <a:prstGeom prst="rect">
            <a:avLst/>
          </a:prstGeom>
        </p:spPr>
      </p:pic>
      <p:pic>
        <p:nvPicPr>
          <p:cNvPr id="11" name="Graphic 10" descr="Clipboard Checked with solid fill">
            <a:extLst>
              <a:ext uri="{FF2B5EF4-FFF2-40B4-BE49-F238E27FC236}">
                <a16:creationId xmlns:a16="http://schemas.microsoft.com/office/drawing/2014/main" id="{00297FB2-173B-6BA6-2B4F-9C8A5D48EED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703366" y="7060034"/>
            <a:ext cx="914400" cy="914400"/>
          </a:xfrm>
          <a:prstGeom prst="rect">
            <a:avLst/>
          </a:prstGeom>
        </p:spPr>
      </p:pic>
      <p:pic>
        <p:nvPicPr>
          <p:cNvPr id="12" name="Graphic 11" descr="Checkmark with solid fill">
            <a:extLst>
              <a:ext uri="{FF2B5EF4-FFF2-40B4-BE49-F238E27FC236}">
                <a16:creationId xmlns:a16="http://schemas.microsoft.com/office/drawing/2014/main" id="{4DCB4EAE-BC28-4AC2-713C-B825884E51A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628938" y="7026204"/>
            <a:ext cx="914400" cy="914400"/>
          </a:xfrm>
          <a:prstGeom prst="rect">
            <a:avLst/>
          </a:prstGeom>
        </p:spPr>
      </p:pic>
      <p:pic>
        <p:nvPicPr>
          <p:cNvPr id="13" name="Graphic 12" descr="Checkmark outline">
            <a:extLst>
              <a:ext uri="{FF2B5EF4-FFF2-40B4-BE49-F238E27FC236}">
                <a16:creationId xmlns:a16="http://schemas.microsoft.com/office/drawing/2014/main" id="{BC988CB7-1B4B-074B-9D42-AB44192571D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514318" y="7026204"/>
            <a:ext cx="914400" cy="914400"/>
          </a:xfrm>
          <a:prstGeom prst="rect">
            <a:avLst/>
          </a:prstGeom>
        </p:spPr>
      </p:pic>
    </p:spTree>
    <p:extLst>
      <p:ext uri="{BB962C8B-B14F-4D97-AF65-F5344CB8AC3E}">
        <p14:creationId xmlns:p14="http://schemas.microsoft.com/office/powerpoint/2010/main" val="2508744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D35091-CD44-CCA6-F0A5-94E356FAF53F}"/>
              </a:ext>
            </a:extLst>
          </p:cNvPr>
          <p:cNvSpPr>
            <a:spLocks noGrp="1"/>
          </p:cNvSpPr>
          <p:nvPr>
            <p:ph type="title"/>
          </p:nvPr>
        </p:nvSpPr>
        <p:spPr/>
        <p:txBody>
          <a:bodyPr/>
          <a:lstStyle/>
          <a:p>
            <a:r>
              <a:rPr lang="en-US" dirty="0"/>
              <a:t>Wrap Up and Exit Ticket (5 min)</a:t>
            </a:r>
          </a:p>
        </p:txBody>
      </p:sp>
      <p:sp>
        <p:nvSpPr>
          <p:cNvPr id="5" name="Content Placeholder 4">
            <a:extLst>
              <a:ext uri="{FF2B5EF4-FFF2-40B4-BE49-F238E27FC236}">
                <a16:creationId xmlns:a16="http://schemas.microsoft.com/office/drawing/2014/main" id="{91EDAFAE-3A6B-4159-B775-B085E5E9D188}"/>
              </a:ext>
            </a:extLst>
          </p:cNvPr>
          <p:cNvSpPr>
            <a:spLocks noGrp="1"/>
          </p:cNvSpPr>
          <p:nvPr>
            <p:ph sz="half" idx="1"/>
          </p:nvPr>
        </p:nvSpPr>
        <p:spPr/>
        <p:txBody>
          <a:bodyPr/>
          <a:lstStyle/>
          <a:p>
            <a:pPr>
              <a:lnSpc>
                <a:spcPct val="115000"/>
              </a:lnSpc>
            </a:pPr>
            <a:r>
              <a:rPr lang="en-US" sz="2400" b="1" dirty="0">
                <a:solidFill>
                  <a:srgbClr val="192E50"/>
                </a:solidFill>
                <a:ea typeface="ヒラギノ丸ゴ Pro W4"/>
                <a:cs typeface="Times New Roman"/>
              </a:rPr>
              <a:t>Next Class</a:t>
            </a:r>
            <a:r>
              <a:rPr lang="en-US" sz="2400" dirty="0">
                <a:solidFill>
                  <a:srgbClr val="192E50"/>
                </a:solidFill>
                <a:ea typeface="ヒラギノ丸ゴ Pro W4"/>
                <a:cs typeface="Times New Roman"/>
              </a:rPr>
              <a:t>:</a:t>
            </a:r>
            <a:r>
              <a:rPr lang="en-US" sz="2400" b="1" dirty="0">
                <a:solidFill>
                  <a:srgbClr val="192E50"/>
                </a:solidFill>
                <a:ea typeface="ヒラギノ丸ゴ Pro W4"/>
                <a:cs typeface="Times New Roman"/>
              </a:rPr>
              <a:t> </a:t>
            </a:r>
            <a:r>
              <a:rPr lang="en-US" sz="2400" dirty="0">
                <a:solidFill>
                  <a:srgbClr val="192E50"/>
                </a:solidFill>
                <a:ea typeface="ヒラギノ丸ゴ Pro W4"/>
                <a:cs typeface="Times New Roman"/>
              </a:rPr>
              <a:t>Week X- Day X</a:t>
            </a:r>
            <a:endParaRPr lang="en-US" sz="2000" dirty="0">
              <a:solidFill>
                <a:srgbClr val="192E50"/>
              </a:solidFill>
              <a:ea typeface="ヒラギノ丸ゴ Pro W4"/>
              <a:cs typeface="Times New Roman"/>
            </a:endParaRPr>
          </a:p>
          <a:p>
            <a:pPr marL="285737" indent="-285737">
              <a:buFont typeface="Arial"/>
              <a:buChar char="•"/>
            </a:pPr>
            <a:r>
              <a:rPr lang="en-US" sz="2000" dirty="0">
                <a:solidFill>
                  <a:srgbClr val="192E50"/>
                </a:solidFill>
                <a:cs typeface="Times New Roman"/>
              </a:rPr>
              <a:t>Topic </a:t>
            </a:r>
          </a:p>
          <a:p>
            <a:pPr lvl="1"/>
            <a:endParaRPr lang="en-US" sz="2000" u="sng" dirty="0">
              <a:solidFill>
                <a:srgbClr val="192E50"/>
              </a:solidFill>
              <a:cs typeface="Times New Roman"/>
            </a:endParaRPr>
          </a:p>
          <a:p>
            <a:r>
              <a:rPr lang="en-US" sz="2400" b="1" dirty="0">
                <a:solidFill>
                  <a:srgbClr val="192E50"/>
                </a:solidFill>
                <a:cs typeface="Times New Roman"/>
              </a:rPr>
              <a:t>Be Prepared! Bring your</a:t>
            </a:r>
            <a:r>
              <a:rPr lang="en-US" sz="2400" dirty="0">
                <a:solidFill>
                  <a:srgbClr val="192E50"/>
                </a:solidFill>
                <a:cs typeface="Times New Roman"/>
              </a:rPr>
              <a:t>:</a:t>
            </a:r>
          </a:p>
          <a:p>
            <a:pPr marL="285737" indent="-285737">
              <a:buFont typeface="Arial"/>
              <a:buChar char="•"/>
            </a:pPr>
            <a:r>
              <a:rPr lang="en-US" sz="2000" dirty="0">
                <a:solidFill>
                  <a:srgbClr val="192E50"/>
                </a:solidFill>
                <a:cs typeface="Times New Roman"/>
              </a:rPr>
              <a:t>Course Text</a:t>
            </a:r>
            <a:endParaRPr lang="en-US" sz="2000" i="1" dirty="0">
              <a:solidFill>
                <a:srgbClr val="192E50"/>
              </a:solidFill>
              <a:cs typeface="Times New Roman"/>
            </a:endParaRPr>
          </a:p>
          <a:p>
            <a:pPr marL="285737" indent="-285737">
              <a:buFont typeface="Arial"/>
              <a:buChar char="•"/>
            </a:pPr>
            <a:r>
              <a:rPr lang="en-US" sz="2000" dirty="0">
                <a:solidFill>
                  <a:srgbClr val="192E50"/>
                </a:solidFill>
                <a:cs typeface="Times New Roman"/>
              </a:rPr>
              <a:t>Template (to work on)</a:t>
            </a:r>
          </a:p>
          <a:p>
            <a:endParaRPr lang="en-US" dirty="0"/>
          </a:p>
        </p:txBody>
      </p:sp>
      <p:sp>
        <p:nvSpPr>
          <p:cNvPr id="6" name="Content Placeholder 5">
            <a:extLst>
              <a:ext uri="{FF2B5EF4-FFF2-40B4-BE49-F238E27FC236}">
                <a16:creationId xmlns:a16="http://schemas.microsoft.com/office/drawing/2014/main" id="{DC5BB67C-F562-4DA1-61D8-2DB3131CBB4C}"/>
              </a:ext>
            </a:extLst>
          </p:cNvPr>
          <p:cNvSpPr>
            <a:spLocks noGrp="1"/>
          </p:cNvSpPr>
          <p:nvPr>
            <p:ph sz="half" idx="2"/>
          </p:nvPr>
        </p:nvSpPr>
        <p:spPr>
          <a:xfrm>
            <a:off x="6210300" y="1600201"/>
            <a:ext cx="5384800" cy="2400300"/>
          </a:xfrm>
        </p:spPr>
        <p:txBody>
          <a:bodyPr/>
          <a:lstStyle/>
          <a:p>
            <a:pPr>
              <a:lnSpc>
                <a:spcPct val="114999"/>
              </a:lnSpc>
            </a:pPr>
            <a:r>
              <a:rPr lang="en-US" sz="2400" b="1" dirty="0">
                <a:solidFill>
                  <a:srgbClr val="1A2E4F"/>
                </a:solidFill>
                <a:cs typeface="Times New Roman"/>
              </a:rPr>
              <a:t>Reminders</a:t>
            </a:r>
            <a:r>
              <a:rPr lang="en-US" sz="2400" dirty="0">
                <a:solidFill>
                  <a:srgbClr val="1A2E4F"/>
                </a:solidFill>
                <a:cs typeface="Times New Roman"/>
              </a:rPr>
              <a:t>:</a:t>
            </a:r>
            <a:r>
              <a:rPr lang="en-US" sz="2400" b="1" dirty="0">
                <a:solidFill>
                  <a:srgbClr val="1A2E4F"/>
                </a:solidFill>
                <a:cs typeface="Times New Roman"/>
              </a:rPr>
              <a:t> </a:t>
            </a:r>
            <a:r>
              <a:rPr lang="en-US" sz="2400" dirty="0">
                <a:solidFill>
                  <a:srgbClr val="262626"/>
                </a:solidFill>
                <a:cs typeface="Times New Roman"/>
              </a:rPr>
              <a:t>Upcoming Work/Due Dates</a:t>
            </a:r>
            <a:endParaRPr lang="en-US" sz="2400" dirty="0">
              <a:solidFill>
                <a:srgbClr val="262626"/>
              </a:solidFill>
              <a:ea typeface="ヒラギノ丸ゴ Pro W4"/>
              <a:cs typeface="Times New Roman"/>
            </a:endParaRPr>
          </a:p>
          <a:p>
            <a:pPr marL="342900" indent="-342900">
              <a:buFont typeface="Arial" panose="020B0604020202020204" pitchFamily="34" charset="0"/>
              <a:buChar char="•"/>
            </a:pPr>
            <a:r>
              <a:rPr lang="en-US" sz="2000" dirty="0">
                <a:solidFill>
                  <a:srgbClr val="262626"/>
                </a:solidFill>
                <a:cs typeface="Times New Roman"/>
              </a:rPr>
              <a:t>Remember</a:t>
            </a:r>
          </a:p>
          <a:p>
            <a:endParaRPr lang="en-US" sz="2000" dirty="0">
              <a:solidFill>
                <a:srgbClr val="262626"/>
              </a:solidFill>
              <a:cs typeface="Times New Roman"/>
            </a:endParaRPr>
          </a:p>
          <a:p>
            <a:r>
              <a:rPr lang="en-US" sz="2400" b="1" dirty="0">
                <a:solidFill>
                  <a:srgbClr val="262626"/>
                </a:solidFill>
                <a:cs typeface="Times New Roman"/>
              </a:rPr>
              <a:t>Due </a:t>
            </a:r>
            <a:r>
              <a:rPr lang="en-US" sz="2400" b="1" dirty="0" err="1">
                <a:solidFill>
                  <a:srgbClr val="262626"/>
                </a:solidFill>
                <a:cs typeface="Times New Roman"/>
              </a:rPr>
              <a:t>xxxday</a:t>
            </a:r>
            <a:endParaRPr lang="en-US" sz="2400" b="1" dirty="0">
              <a:solidFill>
                <a:srgbClr val="262626"/>
              </a:solidFill>
              <a:cs typeface="Times New Roman"/>
            </a:endParaRPr>
          </a:p>
          <a:p>
            <a:pPr indent="-285737">
              <a:buFont typeface="Arial"/>
              <a:buChar char="•"/>
            </a:pPr>
            <a:r>
              <a:rPr lang="en-US" sz="2000" dirty="0">
                <a:solidFill>
                  <a:srgbClr val="262626"/>
                </a:solidFill>
                <a:cs typeface="Times New Roman"/>
              </a:rPr>
              <a:t>Assignment …</a:t>
            </a:r>
          </a:p>
          <a:p>
            <a:endParaRPr lang="en-US" dirty="0"/>
          </a:p>
        </p:txBody>
      </p:sp>
      <p:sp>
        <p:nvSpPr>
          <p:cNvPr id="8" name="Picture Placeholder 7">
            <a:extLst>
              <a:ext uri="{FF2B5EF4-FFF2-40B4-BE49-F238E27FC236}">
                <a16:creationId xmlns:a16="http://schemas.microsoft.com/office/drawing/2014/main" id="{F50BE074-B4C9-3ECD-40D1-F21F59B75B97}"/>
              </a:ext>
            </a:extLst>
          </p:cNvPr>
          <p:cNvSpPr>
            <a:spLocks noGrp="1"/>
          </p:cNvSpPr>
          <p:nvPr>
            <p:ph type="pic" sz="quarter" idx="11"/>
          </p:nvPr>
        </p:nvSpPr>
        <p:spPr>
          <a:xfrm>
            <a:off x="596900" y="4241801"/>
            <a:ext cx="10998200" cy="2400300"/>
          </a:xfrm>
        </p:spPr>
      </p:sp>
      <p:sp>
        <p:nvSpPr>
          <p:cNvPr id="9" name="Rectangle 8">
            <a:extLst>
              <a:ext uri="{FF2B5EF4-FFF2-40B4-BE49-F238E27FC236}">
                <a16:creationId xmlns:a16="http://schemas.microsoft.com/office/drawing/2014/main" id="{BA77F8FD-9790-0561-1484-0A637EE2E3FC}"/>
              </a:ext>
            </a:extLst>
          </p:cNvPr>
          <p:cNvSpPr/>
          <p:nvPr/>
        </p:nvSpPr>
        <p:spPr>
          <a:xfrm>
            <a:off x="609600" y="4241801"/>
            <a:ext cx="10985500" cy="2400300"/>
          </a:xfrm>
          <a:prstGeom prst="rect">
            <a:avLst/>
          </a:prstGeom>
          <a:solidFill>
            <a:srgbClr val="192E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1000"/>
              </a:spcAft>
            </a:pPr>
            <a:r>
              <a:rPr lang="en-US" sz="1800" b="1" u="sng" dirty="0">
                <a:solidFill>
                  <a:schemeClr val="bg1"/>
                </a:solidFill>
                <a:cs typeface="Times New Roman"/>
              </a:rPr>
              <a:t>Exit Ticket</a:t>
            </a:r>
            <a:r>
              <a:rPr lang="en-US" sz="1800" b="1" dirty="0">
                <a:solidFill>
                  <a:schemeClr val="bg1"/>
                </a:solidFill>
                <a:cs typeface="Times New Roman"/>
              </a:rPr>
              <a:t>: </a:t>
            </a:r>
            <a:r>
              <a:rPr lang="en-US" sz="1800" b="1" i="1" dirty="0">
                <a:solidFill>
                  <a:schemeClr val="bg1"/>
                </a:solidFill>
                <a:cs typeface="Times New Roman"/>
              </a:rPr>
              <a:t>(formative self-assessment)</a:t>
            </a:r>
          </a:p>
          <a:p>
            <a:pPr algn="ctr">
              <a:spcAft>
                <a:spcPts val="1000"/>
              </a:spcAft>
            </a:pPr>
            <a:r>
              <a:rPr lang="en-US" sz="1800" b="1" dirty="0">
                <a:solidFill>
                  <a:schemeClr val="bg1"/>
                </a:solidFill>
                <a:cs typeface="Times New Roman"/>
              </a:rPr>
              <a:t>Please submit your exit ticket before leaving to receive credit for engaging during class.</a:t>
            </a:r>
          </a:p>
          <a:p>
            <a:pPr algn="ctr">
              <a:spcAft>
                <a:spcPts val="1000"/>
              </a:spcAft>
            </a:pPr>
            <a:r>
              <a:rPr lang="en-US" sz="4400" b="1" dirty="0">
                <a:solidFill>
                  <a:schemeClr val="bg1"/>
                </a:solidFill>
                <a:latin typeface="Helvetica"/>
                <a:cs typeface="Helvetica"/>
              </a:rPr>
              <a:t>THANK YOU!</a:t>
            </a:r>
          </a:p>
          <a:p>
            <a:pPr algn="ctr">
              <a:spcAft>
                <a:spcPts val="1000"/>
              </a:spcAft>
            </a:pPr>
            <a:r>
              <a:rPr lang="en-US" sz="1800" b="1" u="sng" dirty="0">
                <a:solidFill>
                  <a:schemeClr val="bg1"/>
                </a:solidFill>
                <a:cs typeface="Times New Roman"/>
              </a:rPr>
              <a:t>After class</a:t>
            </a:r>
            <a:r>
              <a:rPr lang="en-US" sz="1800" b="1" dirty="0">
                <a:solidFill>
                  <a:schemeClr val="bg1"/>
                </a:solidFill>
                <a:cs typeface="Times New Roman"/>
              </a:rPr>
              <a:t>: Please see me for any course support or other questions!</a:t>
            </a:r>
            <a:endParaRPr lang="en-US"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24646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654470"/>
            <a:ext cx="9144000" cy="648759"/>
          </a:xfrm>
        </p:spPr>
        <p:txBody>
          <a:bodyPr/>
          <a:lstStyle/>
          <a:p>
            <a:r>
              <a:rPr lang="en-US" b="1" dirty="0">
                <a:solidFill>
                  <a:srgbClr val="192E50"/>
                </a:solidFill>
                <a:latin typeface="+mn-lt"/>
                <a:cs typeface="Helvetica"/>
              </a:rPr>
              <a:t>THANK YOU!</a:t>
            </a: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0" y="6758761"/>
            <a:ext cx="12192000" cy="132329"/>
          </a:xfrm>
          <a:prstGeom prst="rect">
            <a:avLst/>
          </a:prstGeom>
          <a:noFill/>
          <a:ln>
            <a:noFill/>
          </a:ln>
        </p:spPr>
      </p:pic>
      <p:pic>
        <p:nvPicPr>
          <p:cNvPr id="3" name="Picture 2"/>
          <p:cNvPicPr>
            <a:picLocks noChangeAspect="1"/>
          </p:cNvPicPr>
          <p:nvPr/>
        </p:nvPicPr>
        <p:blipFill>
          <a:blip r:embed="rId4"/>
          <a:stretch>
            <a:fillRect/>
          </a:stretch>
        </p:blipFill>
        <p:spPr>
          <a:xfrm>
            <a:off x="9431020" y="5552442"/>
            <a:ext cx="2159000" cy="673100"/>
          </a:xfrm>
          <a:prstGeom prst="rect">
            <a:avLst/>
          </a:prstGeom>
        </p:spPr>
      </p:pic>
    </p:spTree>
    <p:extLst>
      <p:ext uri="{BB962C8B-B14F-4D97-AF65-F5344CB8AC3E}">
        <p14:creationId xmlns:p14="http://schemas.microsoft.com/office/powerpoint/2010/main" val="3777609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31320</TotalTime>
  <Words>3190</Words>
  <Application>Microsoft Office PowerPoint</Application>
  <PresentationFormat>Widescreen</PresentationFormat>
  <Paragraphs>350</Paragraphs>
  <Slides>13</Slides>
  <Notes>13</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Arial</vt:lpstr>
      <vt:lpstr>Calibri</vt:lpstr>
      <vt:lpstr>Georgia</vt:lpstr>
      <vt:lpstr>Helvetica</vt:lpstr>
      <vt:lpstr>Symbol</vt:lpstr>
      <vt:lpstr>System Font Regular</vt:lpstr>
      <vt:lpstr>Office Theme</vt:lpstr>
      <vt:lpstr>Office Theme</vt:lpstr>
      <vt:lpstr>SLDE 101:</vt:lpstr>
      <vt:lpstr>Course Ice Breaker (3-5 min) </vt:lpstr>
      <vt:lpstr>Do Now (3-5 min) </vt:lpstr>
      <vt:lpstr>Today’s Agenda </vt:lpstr>
      <vt:lpstr>Exploration-Our Community of Learners (20 min) </vt:lpstr>
      <vt:lpstr>Practice: Course Expectations (20 min) </vt:lpstr>
      <vt:lpstr>Comprehension (20 min) </vt:lpstr>
      <vt:lpstr>Wrap Up and Exit Ticket (5 min)</vt:lpstr>
      <vt:lpstr>THANK YOU!</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 TITLE</dc:title>
  <dc:creator>Jordan</dc:creator>
  <cp:lastModifiedBy>Anne O. Davidson Shafer</cp:lastModifiedBy>
  <cp:revision>228</cp:revision>
  <dcterms:created xsi:type="dcterms:W3CDTF">2015-05-27T18:56:39Z</dcterms:created>
  <dcterms:modified xsi:type="dcterms:W3CDTF">2023-07-03T16:27:47Z</dcterms:modified>
</cp:coreProperties>
</file>